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9" r:id="rId3"/>
    <p:sldId id="477" r:id="rId4"/>
    <p:sldId id="339" r:id="rId5"/>
    <p:sldId id="478" r:id="rId6"/>
    <p:sldId id="457" r:id="rId7"/>
    <p:sldId id="452" r:id="rId8"/>
    <p:sldId id="479" r:id="rId9"/>
    <p:sldId id="467" r:id="rId10"/>
    <p:sldId id="445" r:id="rId11"/>
    <p:sldId id="480" r:id="rId12"/>
    <p:sldId id="481" r:id="rId13"/>
    <p:sldId id="482" r:id="rId14"/>
    <p:sldId id="487" r:id="rId15"/>
    <p:sldId id="483" r:id="rId16"/>
    <p:sldId id="473" r:id="rId17"/>
    <p:sldId id="484" r:id="rId18"/>
    <p:sldId id="485" r:id="rId19"/>
    <p:sldId id="486" r:id="rId20"/>
    <p:sldId id="474" r:id="rId21"/>
    <p:sldId id="488" r:id="rId22"/>
    <p:sldId id="461" r:id="rId23"/>
    <p:sldId id="489" r:id="rId24"/>
    <p:sldId id="462" r:id="rId25"/>
    <p:sldId id="490" r:id="rId26"/>
    <p:sldId id="432" r:id="rId27"/>
    <p:sldId id="491" r:id="rId2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C09B"/>
    <a:srgbClr val="CC0000"/>
    <a:srgbClr val="F2A068"/>
    <a:srgbClr val="99CCFF"/>
    <a:srgbClr val="FFDC6D"/>
    <a:srgbClr val="F5B487"/>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44" autoAdjust="0"/>
    <p:restoredTop sz="83119" autoAdjust="0"/>
  </p:normalViewPr>
  <p:slideViewPr>
    <p:cSldViewPr snapToGrid="0">
      <p:cViewPr varScale="1">
        <p:scale>
          <a:sx n="60" d="100"/>
          <a:sy n="60" d="100"/>
        </p:scale>
        <p:origin x="918" y="72"/>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2020/4/24</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2020/4/24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透過駕駛場景的內容來預測駕駛者駕駛的努力程度和眼球的移動數據</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452830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485354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521717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1011019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2142934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3838415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3923525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4032123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2253603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3480120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2928480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18778214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497403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36421221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25</a:t>
            </a:fld>
            <a:endParaRPr lang="zh-TW" altLang="en-US"/>
          </a:p>
        </p:txBody>
      </p:sp>
    </p:spTree>
    <p:extLst>
      <p:ext uri="{BB962C8B-B14F-4D97-AF65-F5344CB8AC3E}">
        <p14:creationId xmlns:p14="http://schemas.microsoft.com/office/powerpoint/2010/main" val="42759434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26</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27</a:t>
            </a:fld>
            <a:endParaRPr lang="zh-TW" altLang="en-US"/>
          </a:p>
        </p:txBody>
      </p:sp>
    </p:spTree>
    <p:extLst>
      <p:ext uri="{BB962C8B-B14F-4D97-AF65-F5344CB8AC3E}">
        <p14:creationId xmlns:p14="http://schemas.microsoft.com/office/powerpoint/2010/main" val="3634666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60881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1440466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4155976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350008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場景內容的比例（道路面積，道路使用者，標誌</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符號，建築物</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基礎設施，植被</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樹木，道路彎角）</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受試者的努力等級和眼睛的測量值（瞳孔直徑，注視持續時間，眼睛掃視幅度）</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807332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2020/4/24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81977" y="2046620"/>
            <a:ext cx="11828045" cy="1636294"/>
          </a:xfrm>
        </p:spPr>
        <p:txBody>
          <a:bodyPr>
            <a:noAutofit/>
          </a:bodyPr>
          <a:lstStyle/>
          <a:p>
            <a:r>
              <a:rPr lang="en-US" altLang="zh-TW" sz="4800" b="1" dirty="0"/>
              <a:t>Prediction of effort and eye movement measures from driving scene components</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1214300" y="4454895"/>
            <a:ext cx="10072292" cy="461665"/>
          </a:xfrm>
          <a:prstGeom prst="rect">
            <a:avLst/>
          </a:prstGeom>
        </p:spPr>
        <p:txBody>
          <a:bodyPr wrap="square">
            <a:spAutoFit/>
          </a:bodyPr>
          <a:lstStyle/>
          <a:p>
            <a:r>
              <a:rPr lang="it-IT" altLang="zh-TW" sz="2400" dirty="0"/>
              <a:t>Inae Gadotti, Leisy Hernandez , Jon Manguson , Laura Sanchez , Fabian Cevallos </a:t>
            </a:r>
            <a:endParaRPr lang="zh-TW" altLang="en-US" sz="2400" dirty="0"/>
          </a:p>
        </p:txBody>
      </p:sp>
      <p:sp>
        <p:nvSpPr>
          <p:cNvPr id="5" name="矩形 4"/>
          <p:cNvSpPr/>
          <p:nvPr/>
        </p:nvSpPr>
        <p:spPr>
          <a:xfrm>
            <a:off x="1214300" y="5012657"/>
            <a:ext cx="8813546" cy="830997"/>
          </a:xfrm>
          <a:prstGeom prst="rect">
            <a:avLst/>
          </a:prstGeom>
        </p:spPr>
        <p:txBody>
          <a:bodyPr wrap="square">
            <a:spAutoFit/>
          </a:bodyPr>
          <a:lstStyle/>
          <a:p>
            <a:r>
              <a:rPr lang="en-US" altLang="zh-TW" sz="2400" dirty="0"/>
              <a:t>Transportation Research Part F: Traffic Psychology and </a:t>
            </a:r>
            <a:r>
              <a:rPr lang="en-US" altLang="zh-TW" sz="2400" dirty="0" err="1"/>
              <a:t>Behaviour</a:t>
            </a:r>
            <a:endParaRPr lang="en-US" altLang="zh-TW" sz="2400" dirty="0"/>
          </a:p>
          <a:p>
            <a:r>
              <a:rPr lang="en-US" altLang="zh-TW" sz="2400" dirty="0"/>
              <a:t>Volume 68, January 2020, Pages 187-197</a:t>
            </a:r>
            <a:endParaRPr lang="fr-FR" altLang="zh-TW" sz="2400" dirty="0"/>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D3E3B819-B647-4DD1-BE2F-BB4E69FBA96D}"/>
              </a:ext>
            </a:extLst>
          </p:cNvPr>
          <p:cNvPicPr>
            <a:picLocks noChangeAspect="1"/>
          </p:cNvPicPr>
          <p:nvPr/>
        </p:nvPicPr>
        <p:blipFill>
          <a:blip r:embed="rId3"/>
          <a:stretch>
            <a:fillRect/>
          </a:stretch>
        </p:blipFill>
        <p:spPr>
          <a:xfrm>
            <a:off x="5454317" y="0"/>
            <a:ext cx="6737684" cy="6296297"/>
          </a:xfrm>
          <a:prstGeom prst="rect">
            <a:avLst/>
          </a:prstGeom>
        </p:spPr>
      </p:pic>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367357" y="2794215"/>
            <a:ext cx="5415606" cy="1384995"/>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每段影片</a:t>
            </a:r>
            <a:r>
              <a:rPr lang="en-US" altLang="zh-TW" sz="2800" b="1" dirty="0">
                <a:solidFill>
                  <a:prstClr val="black"/>
                </a:solidFill>
                <a:latin typeface="微軟正黑體" panose="020B0604030504040204" pitchFamily="34" charset="-120"/>
                <a:ea typeface="微軟正黑體" panose="020B0604030504040204" pitchFamily="34" charset="-120"/>
              </a:rPr>
              <a:t>(60</a:t>
            </a:r>
            <a:r>
              <a:rPr lang="zh-TW" altLang="en-US" sz="2800" b="1" dirty="0">
                <a:solidFill>
                  <a:prstClr val="black"/>
                </a:solidFill>
                <a:latin typeface="微軟正黑體" panose="020B0604030504040204" pitchFamily="34" charset="-120"/>
                <a:ea typeface="微軟正黑體" panose="020B0604030504040204" pitchFamily="34" charset="-120"/>
              </a:rPr>
              <a:t>個</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受試者平均的努力程度和眼睛瞳孔直徑、注視持續時間以及掃視幅度</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D97C55DD-1CDE-4955-9D83-ACD7B6F6B83F}"/>
              </a:ext>
            </a:extLst>
          </p:cNvPr>
          <p:cNvSpPr/>
          <p:nvPr/>
        </p:nvSpPr>
        <p:spPr>
          <a:xfrm>
            <a:off x="8868807" y="6116941"/>
            <a:ext cx="5415606" cy="880113"/>
          </a:xfrm>
          <a:prstGeom prst="rect">
            <a:avLst/>
          </a:prstGeom>
        </p:spPr>
        <p:txBody>
          <a:bodyPr wrap="square">
            <a:spAutoFit/>
          </a:bodyPr>
          <a:lstStyle/>
          <a:p>
            <a:pPr>
              <a:lnSpc>
                <a:spcPts val="2000"/>
              </a:lnSpc>
            </a:pPr>
            <a:r>
              <a:rPr lang="en-US" altLang="zh-TW" sz="2800" b="1" dirty="0">
                <a:solidFill>
                  <a:prstClr val="black"/>
                </a:solidFill>
                <a:latin typeface="微軟正黑體" panose="020B0604030504040204" pitchFamily="34" charset="-120"/>
                <a:ea typeface="微軟正黑體" panose="020B0604030504040204" pitchFamily="34" charset="-120"/>
              </a:rPr>
              <a:t>.</a:t>
            </a:r>
          </a:p>
          <a:p>
            <a:pPr>
              <a:lnSpc>
                <a:spcPts val="2000"/>
              </a:lnSpc>
            </a:pPr>
            <a:r>
              <a:rPr lang="en-US" altLang="zh-TW" sz="2800" b="1" dirty="0">
                <a:solidFill>
                  <a:prstClr val="black"/>
                </a:solidFill>
                <a:latin typeface="微軟正黑體" panose="020B0604030504040204" pitchFamily="34" charset="-120"/>
                <a:ea typeface="微軟正黑體" panose="020B0604030504040204" pitchFamily="34" charset="-120"/>
              </a:rPr>
              <a:t>.</a:t>
            </a:r>
          </a:p>
          <a:p>
            <a:pPr>
              <a:lnSpc>
                <a:spcPts val="2000"/>
              </a:lnSpc>
            </a:pP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367357" y="1954403"/>
            <a:ext cx="2339102"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第一輪的數據</a:t>
            </a:r>
            <a:endParaRPr lang="zh-TW" altLang="en-US" dirty="0"/>
          </a:p>
        </p:txBody>
      </p:sp>
    </p:spTree>
    <p:extLst>
      <p:ext uri="{BB962C8B-B14F-4D97-AF65-F5344CB8AC3E}">
        <p14:creationId xmlns:p14="http://schemas.microsoft.com/office/powerpoint/2010/main" val="3269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367357" y="2125157"/>
            <a:ext cx="1145728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駕駛場景的內容，努力等級和眼睛測量值之間的相關性（</a:t>
            </a:r>
            <a:r>
              <a:rPr lang="en-US" altLang="zh-TW" sz="2800" b="1" dirty="0">
                <a:solidFill>
                  <a:prstClr val="black"/>
                </a:solidFill>
                <a:latin typeface="微軟正黑體" panose="020B0604030504040204" pitchFamily="34" charset="-120"/>
                <a:ea typeface="微軟正黑體" panose="020B0604030504040204" pitchFamily="34" charset="-120"/>
              </a:rPr>
              <a:t>n = 900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a:solidFill>
                  <a:prstClr val="black"/>
                </a:solidFill>
                <a:latin typeface="微軟正黑體" panose="020B0604030504040204" pitchFamily="34" charset="-120"/>
                <a:ea typeface="微軟正黑體" panose="020B0604030504040204" pitchFamily="34" charset="-120"/>
              </a:rPr>
              <a:t>個參與者</a:t>
            </a:r>
            <a:r>
              <a:rPr lang="en-US" altLang="zh-TW" sz="2800" b="1" dirty="0">
                <a:solidFill>
                  <a:prstClr val="black"/>
                </a:solidFill>
                <a:latin typeface="微軟正黑體" panose="020B0604030504040204" pitchFamily="34" charset="-120"/>
                <a:ea typeface="微軟正黑體" panose="020B0604030504040204" pitchFamily="34" charset="-120"/>
              </a:rPr>
              <a:t>×60</a:t>
            </a:r>
            <a:r>
              <a:rPr lang="zh-TW" altLang="en-US" sz="2800" b="1" dirty="0">
                <a:solidFill>
                  <a:prstClr val="black"/>
                </a:solidFill>
                <a:latin typeface="微軟正黑體" panose="020B0604030504040204" pitchFamily="34" charset="-120"/>
                <a:ea typeface="微軟正黑體" panose="020B0604030504040204" pitchFamily="34" charset="-120"/>
              </a:rPr>
              <a:t>個視頻）</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15C70B0E-A8C8-49CD-B93C-C0EB3CD4417E}"/>
              </a:ext>
            </a:extLst>
          </p:cNvPr>
          <p:cNvSpPr/>
          <p:nvPr/>
        </p:nvSpPr>
        <p:spPr>
          <a:xfrm>
            <a:off x="367357" y="1570237"/>
            <a:ext cx="2339102"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第一輪的數據</a:t>
            </a:r>
            <a:endParaRPr lang="zh-TW" altLang="en-US" dirty="0"/>
          </a:p>
        </p:txBody>
      </p:sp>
      <p:pic>
        <p:nvPicPr>
          <p:cNvPr id="3" name="圖片 2">
            <a:extLst>
              <a:ext uri="{FF2B5EF4-FFF2-40B4-BE49-F238E27FC236}">
                <a16:creationId xmlns:a16="http://schemas.microsoft.com/office/drawing/2014/main" id="{42D2D7C5-5776-4967-AEEB-4D38559AFCB7}"/>
              </a:ext>
            </a:extLst>
          </p:cNvPr>
          <p:cNvPicPr>
            <a:picLocks noChangeAspect="1"/>
          </p:cNvPicPr>
          <p:nvPr/>
        </p:nvPicPr>
        <p:blipFill>
          <a:blip r:embed="rId3"/>
          <a:stretch>
            <a:fillRect/>
          </a:stretch>
        </p:blipFill>
        <p:spPr>
          <a:xfrm>
            <a:off x="0" y="4127156"/>
            <a:ext cx="12191999" cy="2650743"/>
          </a:xfrm>
          <a:prstGeom prst="rect">
            <a:avLst/>
          </a:prstGeom>
        </p:spPr>
      </p:pic>
      <p:sp>
        <p:nvSpPr>
          <p:cNvPr id="9" name="矩形: 圓角 8">
            <a:extLst>
              <a:ext uri="{FF2B5EF4-FFF2-40B4-BE49-F238E27FC236}">
                <a16:creationId xmlns:a16="http://schemas.microsoft.com/office/drawing/2014/main" id="{C593759A-96EB-4B93-B374-4B196D45EB3E}"/>
              </a:ext>
            </a:extLst>
          </p:cNvPr>
          <p:cNvSpPr/>
          <p:nvPr/>
        </p:nvSpPr>
        <p:spPr>
          <a:xfrm>
            <a:off x="-131376" y="4127156"/>
            <a:ext cx="12191999" cy="1507525"/>
          </a:xfrm>
          <a:prstGeom prst="roundRect">
            <a:avLst/>
          </a:prstGeom>
          <a:noFill/>
          <a:ln w="381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n>
                <a:solidFill>
                  <a:srgbClr val="C00000"/>
                </a:solidFill>
              </a:ln>
              <a:noFill/>
            </a:endParaRPr>
          </a:p>
        </p:txBody>
      </p:sp>
      <p:sp>
        <p:nvSpPr>
          <p:cNvPr id="10" name="矩形 9">
            <a:extLst>
              <a:ext uri="{FF2B5EF4-FFF2-40B4-BE49-F238E27FC236}">
                <a16:creationId xmlns:a16="http://schemas.microsoft.com/office/drawing/2014/main" id="{93CBB9FB-F3E4-4558-9235-48271350725F}"/>
              </a:ext>
            </a:extLst>
          </p:cNvPr>
          <p:cNvSpPr/>
          <p:nvPr/>
        </p:nvSpPr>
        <p:spPr>
          <a:xfrm>
            <a:off x="367357" y="3073458"/>
            <a:ext cx="1105028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計算駕駛場景內容之間的相關性，以檢查多重共線性的存在，結果都低於</a:t>
            </a:r>
            <a:r>
              <a:rPr lang="en-US" altLang="zh-TW" sz="2800" b="1" dirty="0">
                <a:solidFill>
                  <a:prstClr val="black"/>
                </a:solidFill>
                <a:latin typeface="微軟正黑體" panose="020B0604030504040204" pitchFamily="34" charset="-120"/>
                <a:ea typeface="微軟正黑體" panose="020B0604030504040204" pitchFamily="34" charset="-120"/>
              </a:rPr>
              <a:t>0.8</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26745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367357" y="2125157"/>
            <a:ext cx="1102557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highlight>
                  <a:srgbClr val="FFFF00"/>
                </a:highlight>
                <a:latin typeface="微軟正黑體" panose="020B0604030504040204" pitchFamily="34" charset="-120"/>
                <a:ea typeface="微軟正黑體" panose="020B0604030504040204" pitchFamily="34" charset="-120"/>
              </a:rPr>
              <a:t>努力程度</a:t>
            </a: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srgbClr val="C00000"/>
                </a:solidFill>
                <a:latin typeface="微軟正黑體" panose="020B0604030504040204" pitchFamily="34" charset="-120"/>
                <a:ea typeface="微軟正黑體" panose="020B0604030504040204" pitchFamily="34" charset="-120"/>
              </a:rPr>
              <a:t>道路彎曲角度</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00000"/>
                </a:solidFill>
                <a:latin typeface="微軟正黑體" panose="020B0604030504040204" pitchFamily="34" charset="-120"/>
                <a:ea typeface="微軟正黑體" panose="020B0604030504040204" pitchFamily="34" charset="-120"/>
              </a:rPr>
              <a:t>標誌</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00000"/>
                </a:solidFill>
                <a:latin typeface="微軟正黑體" panose="020B0604030504040204" pitchFamily="34" charset="-120"/>
                <a:ea typeface="微軟正黑體" panose="020B0604030504040204" pitchFamily="34" charset="-120"/>
              </a:rPr>
              <a:t>道路使用者</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建築物</a:t>
            </a:r>
            <a:r>
              <a:rPr lang="zh-TW" altLang="en-US" sz="2800" b="1" dirty="0">
                <a:solidFill>
                  <a:prstClr val="black"/>
                </a:solidFill>
                <a:latin typeface="微軟正黑體" panose="020B0604030504040204" pitchFamily="34" charset="-120"/>
                <a:ea typeface="微軟正黑體" panose="020B0604030504040204" pitchFamily="34" charset="-120"/>
              </a:rPr>
              <a:t>上都具有正相關性</a:t>
            </a:r>
            <a:r>
              <a:rPr lang="en-US" altLang="zh-TW" sz="2800" b="1" dirty="0">
                <a:solidFill>
                  <a:prstClr val="black"/>
                </a:solidFill>
                <a:latin typeface="微軟正黑體" panose="020B0604030504040204" pitchFamily="34" charset="-120"/>
                <a:ea typeface="微軟正黑體" panose="020B0604030504040204" pitchFamily="34" charset="-120"/>
              </a:rPr>
              <a:t>(r = 0.25 ~ 0.34).</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15C70B0E-A8C8-49CD-B93C-C0EB3CD4417E}"/>
              </a:ext>
            </a:extLst>
          </p:cNvPr>
          <p:cNvSpPr/>
          <p:nvPr/>
        </p:nvSpPr>
        <p:spPr>
          <a:xfrm>
            <a:off x="367357" y="1570237"/>
            <a:ext cx="2339102"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第一輪的數據</a:t>
            </a:r>
            <a:endParaRPr lang="zh-TW" altLang="en-US" dirty="0"/>
          </a:p>
        </p:txBody>
      </p:sp>
      <p:pic>
        <p:nvPicPr>
          <p:cNvPr id="3" name="圖片 2">
            <a:extLst>
              <a:ext uri="{FF2B5EF4-FFF2-40B4-BE49-F238E27FC236}">
                <a16:creationId xmlns:a16="http://schemas.microsoft.com/office/drawing/2014/main" id="{42D2D7C5-5776-4967-AEEB-4D38559AFCB7}"/>
              </a:ext>
            </a:extLst>
          </p:cNvPr>
          <p:cNvPicPr>
            <a:picLocks noChangeAspect="1"/>
          </p:cNvPicPr>
          <p:nvPr/>
        </p:nvPicPr>
        <p:blipFill>
          <a:blip r:embed="rId3"/>
          <a:stretch>
            <a:fillRect/>
          </a:stretch>
        </p:blipFill>
        <p:spPr>
          <a:xfrm>
            <a:off x="0" y="4127156"/>
            <a:ext cx="12191999" cy="2650743"/>
          </a:xfrm>
          <a:prstGeom prst="rect">
            <a:avLst/>
          </a:prstGeom>
        </p:spPr>
      </p:pic>
      <p:sp>
        <p:nvSpPr>
          <p:cNvPr id="9" name="矩形: 圓角 8">
            <a:extLst>
              <a:ext uri="{FF2B5EF4-FFF2-40B4-BE49-F238E27FC236}">
                <a16:creationId xmlns:a16="http://schemas.microsoft.com/office/drawing/2014/main" id="{C593759A-96EB-4B93-B374-4B196D45EB3E}"/>
              </a:ext>
            </a:extLst>
          </p:cNvPr>
          <p:cNvSpPr/>
          <p:nvPr/>
        </p:nvSpPr>
        <p:spPr>
          <a:xfrm>
            <a:off x="-1" y="5656280"/>
            <a:ext cx="12191999" cy="917516"/>
          </a:xfrm>
          <a:prstGeom prst="roundRect">
            <a:avLst/>
          </a:prstGeom>
          <a:noFill/>
          <a:ln w="381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n>
                <a:solidFill>
                  <a:srgbClr val="C00000"/>
                </a:solidFill>
              </a:ln>
              <a:noFill/>
            </a:endParaRPr>
          </a:p>
        </p:txBody>
      </p:sp>
      <p:sp>
        <p:nvSpPr>
          <p:cNvPr id="10" name="矩形 9">
            <a:extLst>
              <a:ext uri="{FF2B5EF4-FFF2-40B4-BE49-F238E27FC236}">
                <a16:creationId xmlns:a16="http://schemas.microsoft.com/office/drawing/2014/main" id="{93CBB9FB-F3E4-4558-9235-48271350725F}"/>
              </a:ext>
            </a:extLst>
          </p:cNvPr>
          <p:cNvSpPr/>
          <p:nvPr/>
        </p:nvSpPr>
        <p:spPr>
          <a:xfrm>
            <a:off x="367357" y="3164789"/>
            <a:ext cx="1055601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對於</a:t>
            </a:r>
            <a:r>
              <a:rPr lang="zh-TW" altLang="en-US" sz="2800" b="1" dirty="0">
                <a:solidFill>
                  <a:srgbClr val="C00000"/>
                </a:solidFill>
                <a:latin typeface="微軟正黑體" panose="020B0604030504040204" pitchFamily="34" charset="-120"/>
                <a:ea typeface="微軟正黑體" panose="020B0604030504040204" pitchFamily="34" charset="-120"/>
              </a:rPr>
              <a:t>瞳孔直徑</a:t>
            </a:r>
            <a:r>
              <a:rPr lang="zh-TW" altLang="en-US" sz="2800" b="1" dirty="0">
                <a:latin typeface="微軟正黑體" panose="020B0604030504040204" pitchFamily="34" charset="-120"/>
                <a:ea typeface="微軟正黑體" panose="020B0604030504040204" pitchFamily="34" charset="-120"/>
              </a:rPr>
              <a:t>測量</a:t>
            </a:r>
            <a:r>
              <a:rPr lang="zh-TW" altLang="en-US" sz="2800" b="1" dirty="0">
                <a:solidFill>
                  <a:prstClr val="black"/>
                </a:solidFill>
                <a:latin typeface="微軟正黑體" panose="020B0604030504040204" pitchFamily="34" charset="-120"/>
                <a:ea typeface="微軟正黑體" panose="020B0604030504040204" pitchFamily="34" charset="-120"/>
              </a:rPr>
              <a:t>，與駕駛場景內容的相關性都接近</a:t>
            </a:r>
            <a:r>
              <a:rPr lang="en-US" altLang="zh-TW" sz="2800" b="1" dirty="0">
                <a:solidFill>
                  <a:prstClr val="black"/>
                </a:solidFill>
                <a:latin typeface="微軟正黑體" panose="020B0604030504040204" pitchFamily="34" charset="-120"/>
                <a:ea typeface="微軟正黑體" panose="020B0604030504040204" pitchFamily="34" charset="-120"/>
              </a:rPr>
              <a:t>0</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38228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367357" y="2125157"/>
            <a:ext cx="1102557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highlight>
                  <a:srgbClr val="FFFF00"/>
                </a:highlight>
                <a:latin typeface="微軟正黑體" panose="020B0604030504040204" pitchFamily="34" charset="-120"/>
                <a:ea typeface="微軟正黑體" panose="020B0604030504040204" pitchFamily="34" charset="-120"/>
              </a:rPr>
              <a:t>注視持續時</a:t>
            </a:r>
            <a:r>
              <a:rPr lang="zh-TW" altLang="en-US" sz="2800" b="1" dirty="0">
                <a:latin typeface="微軟正黑體" panose="020B0604030504040204" pitchFamily="34" charset="-120"/>
                <a:ea typeface="微軟正黑體" panose="020B0604030504040204" pitchFamily="34" charset="-120"/>
              </a:rPr>
              <a:t>間在</a:t>
            </a:r>
            <a:r>
              <a:rPr lang="zh-TW" altLang="en-US" sz="2800" b="1" dirty="0">
                <a:solidFill>
                  <a:srgbClr val="C00000"/>
                </a:solidFill>
                <a:latin typeface="微軟正黑體" panose="020B0604030504040204" pitchFamily="34" charset="-120"/>
                <a:ea typeface="微軟正黑體" panose="020B0604030504040204" pitchFamily="34" charset="-120"/>
              </a:rPr>
              <a:t>道路表面積</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植被</a:t>
            </a:r>
            <a:r>
              <a:rPr lang="zh-TW" altLang="en-US" sz="2800" b="1" dirty="0">
                <a:solidFill>
                  <a:prstClr val="black"/>
                </a:solidFill>
                <a:latin typeface="微軟正黑體" panose="020B0604030504040204" pitchFamily="34" charset="-120"/>
                <a:ea typeface="微軟正黑體" panose="020B0604030504040204" pitchFamily="34" charset="-120"/>
              </a:rPr>
              <a:t>上都呈</a:t>
            </a:r>
            <a:r>
              <a:rPr lang="zh-TW" altLang="en-US" sz="2800" b="1" dirty="0">
                <a:solidFill>
                  <a:srgbClr val="C00000"/>
                </a:solidFill>
                <a:latin typeface="微軟正黑體" panose="020B0604030504040204" pitchFamily="34" charset="-120"/>
                <a:ea typeface="微軟正黑體" panose="020B0604030504040204" pitchFamily="34" charset="-120"/>
              </a:rPr>
              <a:t>正相關</a:t>
            </a:r>
            <a:r>
              <a:rPr lang="zh-TW" altLang="en-US" sz="2800" b="1" dirty="0">
                <a:solidFill>
                  <a:prstClr val="black"/>
                </a:solidFill>
                <a:latin typeface="微軟正黑體" panose="020B0604030504040204" pitchFamily="34" charset="-120"/>
                <a:ea typeface="微軟正黑體" panose="020B0604030504040204" pitchFamily="34" charset="-120"/>
              </a:rPr>
              <a:t>，而</a:t>
            </a:r>
            <a:r>
              <a:rPr lang="zh-TW" altLang="en-US" sz="2800" b="1" dirty="0">
                <a:solidFill>
                  <a:srgbClr val="C00000"/>
                </a:solidFill>
                <a:latin typeface="微軟正黑體" panose="020B0604030504040204" pitchFamily="34" charset="-120"/>
                <a:ea typeface="微軟正黑體" panose="020B0604030504040204" pitchFamily="34" charset="-120"/>
              </a:rPr>
              <a:t>道路彎道角度</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00000"/>
                </a:solidFill>
                <a:latin typeface="微軟正黑體" panose="020B0604030504040204" pitchFamily="34" charset="-120"/>
                <a:ea typeface="微軟正黑體" panose="020B0604030504040204" pitchFamily="34" charset="-120"/>
              </a:rPr>
              <a:t>標誌</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道路使用者</a:t>
            </a:r>
            <a:r>
              <a:rPr lang="zh-TW" altLang="en-US" sz="2800" b="1" dirty="0">
                <a:solidFill>
                  <a:prstClr val="black"/>
                </a:solidFill>
                <a:latin typeface="微軟正黑體" panose="020B0604030504040204" pitchFamily="34" charset="-120"/>
                <a:ea typeface="微軟正黑體" panose="020B0604030504040204" pitchFamily="34" charset="-120"/>
              </a:rPr>
              <a:t>卻呈</a:t>
            </a:r>
            <a:r>
              <a:rPr lang="zh-TW" altLang="en-US" sz="2800" b="1" dirty="0">
                <a:solidFill>
                  <a:srgbClr val="C00000"/>
                </a:solidFill>
                <a:latin typeface="微軟正黑體" panose="020B0604030504040204" pitchFamily="34" charset="-120"/>
                <a:ea typeface="微軟正黑體" panose="020B0604030504040204" pitchFamily="34" charset="-120"/>
              </a:rPr>
              <a:t>負相關</a:t>
            </a:r>
          </a:p>
        </p:txBody>
      </p:sp>
      <p:sp>
        <p:nvSpPr>
          <p:cNvPr id="7" name="矩形 6">
            <a:extLst>
              <a:ext uri="{FF2B5EF4-FFF2-40B4-BE49-F238E27FC236}">
                <a16:creationId xmlns:a16="http://schemas.microsoft.com/office/drawing/2014/main" id="{15C70B0E-A8C8-49CD-B93C-C0EB3CD4417E}"/>
              </a:ext>
            </a:extLst>
          </p:cNvPr>
          <p:cNvSpPr/>
          <p:nvPr/>
        </p:nvSpPr>
        <p:spPr>
          <a:xfrm>
            <a:off x="367357" y="1570237"/>
            <a:ext cx="2339102"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第一輪的數據</a:t>
            </a:r>
            <a:endParaRPr lang="zh-TW" altLang="en-US" dirty="0"/>
          </a:p>
        </p:txBody>
      </p:sp>
      <p:pic>
        <p:nvPicPr>
          <p:cNvPr id="3" name="圖片 2">
            <a:extLst>
              <a:ext uri="{FF2B5EF4-FFF2-40B4-BE49-F238E27FC236}">
                <a16:creationId xmlns:a16="http://schemas.microsoft.com/office/drawing/2014/main" id="{42D2D7C5-5776-4967-AEEB-4D38559AFCB7}"/>
              </a:ext>
            </a:extLst>
          </p:cNvPr>
          <p:cNvPicPr>
            <a:picLocks noChangeAspect="1"/>
          </p:cNvPicPr>
          <p:nvPr/>
        </p:nvPicPr>
        <p:blipFill>
          <a:blip r:embed="rId3"/>
          <a:stretch>
            <a:fillRect/>
          </a:stretch>
        </p:blipFill>
        <p:spPr>
          <a:xfrm>
            <a:off x="0" y="4127156"/>
            <a:ext cx="12191999" cy="2650743"/>
          </a:xfrm>
          <a:prstGeom prst="rect">
            <a:avLst/>
          </a:prstGeom>
        </p:spPr>
      </p:pic>
      <p:sp>
        <p:nvSpPr>
          <p:cNvPr id="9" name="矩形: 圓角 8">
            <a:extLst>
              <a:ext uri="{FF2B5EF4-FFF2-40B4-BE49-F238E27FC236}">
                <a16:creationId xmlns:a16="http://schemas.microsoft.com/office/drawing/2014/main" id="{C593759A-96EB-4B93-B374-4B196D45EB3E}"/>
              </a:ext>
            </a:extLst>
          </p:cNvPr>
          <p:cNvSpPr/>
          <p:nvPr/>
        </p:nvSpPr>
        <p:spPr>
          <a:xfrm>
            <a:off x="-1" y="5656280"/>
            <a:ext cx="12191999" cy="917516"/>
          </a:xfrm>
          <a:prstGeom prst="roundRect">
            <a:avLst/>
          </a:prstGeom>
          <a:noFill/>
          <a:ln w="381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n>
                <a:solidFill>
                  <a:srgbClr val="C00000"/>
                </a:solidFill>
              </a:ln>
              <a:noFill/>
            </a:endParaRPr>
          </a:p>
        </p:txBody>
      </p:sp>
      <p:sp>
        <p:nvSpPr>
          <p:cNvPr id="10" name="矩形 9">
            <a:extLst>
              <a:ext uri="{FF2B5EF4-FFF2-40B4-BE49-F238E27FC236}">
                <a16:creationId xmlns:a16="http://schemas.microsoft.com/office/drawing/2014/main" id="{93CBB9FB-F3E4-4558-9235-48271350725F}"/>
              </a:ext>
            </a:extLst>
          </p:cNvPr>
          <p:cNvSpPr/>
          <p:nvPr/>
        </p:nvSpPr>
        <p:spPr>
          <a:xfrm>
            <a:off x="367357" y="3125771"/>
            <a:ext cx="11025572"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highlight>
                  <a:srgbClr val="FFFF00"/>
                </a:highlight>
                <a:latin typeface="微軟正黑體" panose="020B0604030504040204" pitchFamily="34" charset="-120"/>
                <a:ea typeface="微軟正黑體" panose="020B0604030504040204" pitchFamily="34" charset="-120"/>
              </a:rPr>
              <a:t>掃視幅度</a:t>
            </a:r>
            <a:r>
              <a:rPr lang="zh-TW" altLang="en-US" sz="2800" b="1" dirty="0">
                <a:latin typeface="微軟正黑體" panose="020B0604030504040204" pitchFamily="34" charset="-120"/>
                <a:ea typeface="微軟正黑體" panose="020B0604030504040204" pitchFamily="34" charset="-120"/>
              </a:rPr>
              <a:t>在</a:t>
            </a:r>
            <a:r>
              <a:rPr lang="zh-TW" altLang="en-US" sz="2800" b="1" dirty="0">
                <a:solidFill>
                  <a:srgbClr val="C00000"/>
                </a:solidFill>
                <a:latin typeface="微軟正黑體" panose="020B0604030504040204" pitchFamily="34" charset="-120"/>
                <a:ea typeface="微軟正黑體" panose="020B0604030504040204" pitchFamily="34" charset="-120"/>
              </a:rPr>
              <a:t>道路彎曲角度</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00000"/>
                </a:solidFill>
                <a:latin typeface="微軟正黑體" panose="020B0604030504040204" pitchFamily="34" charset="-120"/>
                <a:ea typeface="微軟正黑體" panose="020B0604030504040204" pitchFamily="34" charset="-120"/>
              </a:rPr>
              <a:t>道路使用者</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標誌</a:t>
            </a:r>
            <a:r>
              <a:rPr lang="zh-TW" altLang="en-US" sz="2800" b="1" dirty="0">
                <a:solidFill>
                  <a:prstClr val="black"/>
                </a:solidFill>
                <a:latin typeface="微軟正黑體" panose="020B0604030504040204" pitchFamily="34" charset="-120"/>
                <a:ea typeface="微軟正黑體" panose="020B0604030504040204" pitchFamily="34" charset="-120"/>
              </a:rPr>
              <a:t>，都顯示出</a:t>
            </a:r>
            <a:r>
              <a:rPr lang="zh-TW" altLang="en-US" sz="2800" b="1" dirty="0">
                <a:solidFill>
                  <a:srgbClr val="C00000"/>
                </a:solidFill>
                <a:latin typeface="微軟正黑體" panose="020B0604030504040204" pitchFamily="34" charset="-120"/>
                <a:ea typeface="微軟正黑體" panose="020B0604030504040204" pitchFamily="34" charset="-120"/>
              </a:rPr>
              <a:t>正相關</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r  = 0.36~0.42</a:t>
            </a:r>
            <a:r>
              <a:rPr lang="zh-TW" altLang="en-US" sz="2800" b="1" dirty="0">
                <a:solidFill>
                  <a:prstClr val="black"/>
                </a:solidFill>
                <a:latin typeface="微軟正黑體" panose="020B0604030504040204" pitchFamily="34" charset="-120"/>
                <a:ea typeface="微軟正黑體" panose="020B0604030504040204" pitchFamily="34" charset="-120"/>
              </a:rPr>
              <a:t>），而</a:t>
            </a:r>
            <a:r>
              <a:rPr lang="zh-TW" altLang="en-US" sz="2800" b="1" dirty="0">
                <a:solidFill>
                  <a:srgbClr val="C00000"/>
                </a:solidFill>
                <a:latin typeface="微軟正黑體" panose="020B0604030504040204" pitchFamily="34" charset="-120"/>
                <a:ea typeface="微軟正黑體" panose="020B0604030504040204" pitchFamily="34" charset="-120"/>
              </a:rPr>
              <a:t>植披</a:t>
            </a:r>
            <a:r>
              <a:rPr lang="zh-TW" altLang="en-US" sz="2800" b="1" dirty="0">
                <a:solidFill>
                  <a:prstClr val="black"/>
                </a:solidFill>
                <a:latin typeface="微軟正黑體" panose="020B0604030504040204" pitchFamily="34" charset="-120"/>
                <a:ea typeface="微軟正黑體" panose="020B0604030504040204" pitchFamily="34" charset="-120"/>
              </a:rPr>
              <a:t>顯示出</a:t>
            </a:r>
            <a:r>
              <a:rPr lang="zh-TW" altLang="en-US" sz="2800" b="1" dirty="0">
                <a:solidFill>
                  <a:srgbClr val="C00000"/>
                </a:solidFill>
                <a:latin typeface="微軟正黑體" panose="020B0604030504040204" pitchFamily="34" charset="-120"/>
                <a:ea typeface="微軟正黑體" panose="020B0604030504040204" pitchFamily="34" charset="-120"/>
              </a:rPr>
              <a:t>負相關</a:t>
            </a:r>
          </a:p>
        </p:txBody>
      </p:sp>
    </p:spTree>
    <p:extLst>
      <p:ext uri="{BB962C8B-B14F-4D97-AF65-F5344CB8AC3E}">
        <p14:creationId xmlns:p14="http://schemas.microsoft.com/office/powerpoint/2010/main" val="1814496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367357" y="2125157"/>
            <a:ext cx="1102557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利用</a:t>
            </a:r>
            <a:r>
              <a:rPr lang="en-US" altLang="zh-TW" sz="2800" b="1" dirty="0">
                <a:latin typeface="微軟正黑體" panose="020B0604030504040204" pitchFamily="34" charset="-120"/>
                <a:ea typeface="微軟正黑體" panose="020B0604030504040204" pitchFamily="34" charset="-120"/>
              </a:rPr>
              <a:t>60</a:t>
            </a:r>
            <a:r>
              <a:rPr lang="zh-TW" altLang="en-US" sz="2800" b="1" dirty="0">
                <a:latin typeface="微軟正黑體" panose="020B0604030504040204" pitchFamily="34" charset="-120"/>
                <a:ea typeface="微軟正黑體" panose="020B0604030504040204" pitchFamily="34" charset="-120"/>
              </a:rPr>
              <a:t>個影片中隨機抽取</a:t>
            </a:r>
            <a:r>
              <a:rPr lang="en-US" altLang="zh-TW" sz="2800" b="1" dirty="0">
                <a:latin typeface="微軟正黑體" panose="020B0604030504040204" pitchFamily="34" charset="-120"/>
                <a:ea typeface="微軟正黑體" panose="020B0604030504040204" pitchFamily="34" charset="-120"/>
              </a:rPr>
              <a:t>40</a:t>
            </a:r>
            <a:r>
              <a:rPr lang="zh-TW" altLang="en-US" sz="2800" b="1" dirty="0">
                <a:latin typeface="微軟正黑體" panose="020B0604030504040204" pitchFamily="34" charset="-120"/>
                <a:ea typeface="微軟正黑體" panose="020B0604030504040204" pitchFamily="34" charset="-120"/>
              </a:rPr>
              <a:t>個，執行</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個獨立的驗證評估</a:t>
            </a:r>
            <a:r>
              <a:rPr lang="en-US" altLang="zh-TW" sz="2800" b="1" dirty="0">
                <a:latin typeface="微軟正黑體" panose="020B0604030504040204" pitchFamily="34" charset="-120"/>
                <a:ea typeface="微軟正黑體" panose="020B0604030504040204" pitchFamily="34" charset="-120"/>
              </a:rPr>
              <a:t>(VA)</a:t>
            </a:r>
            <a:r>
              <a:rPr lang="zh-TW" altLang="en-US" sz="2800" b="1" dirty="0">
                <a:latin typeface="微軟正黑體" panose="020B0604030504040204" pitchFamily="34" charset="-120"/>
                <a:ea typeface="微軟正黑體" panose="020B0604030504040204" pitchFamily="34" charset="-120"/>
              </a:rPr>
              <a:t>，以確定</a:t>
            </a:r>
            <a:r>
              <a:rPr lang="zh-TW" altLang="en-US" sz="2800" b="1" dirty="0">
                <a:highlight>
                  <a:srgbClr val="FFFF00"/>
                </a:highlight>
                <a:latin typeface="微軟正黑體" panose="020B0604030504040204" pitchFamily="34" charset="-120"/>
                <a:ea typeface="微軟正黑體" panose="020B0604030504040204" pitchFamily="34" charset="-120"/>
              </a:rPr>
              <a:t>一致性</a:t>
            </a:r>
            <a:r>
              <a:rPr lang="zh-TW" altLang="en-US" sz="2800" b="1" dirty="0">
                <a:latin typeface="微軟正黑體" panose="020B0604030504040204" pitchFamily="34" charset="-120"/>
                <a:ea typeface="微軟正黑體" panose="020B0604030504040204" pitchFamily="34" charset="-120"/>
              </a:rPr>
              <a:t>和</a:t>
            </a:r>
            <a:r>
              <a:rPr lang="zh-TW" altLang="en-US" sz="2800" b="1" dirty="0">
                <a:highlight>
                  <a:srgbClr val="FFFF00"/>
                </a:highlight>
                <a:latin typeface="微軟正黑體" panose="020B0604030504040204" pitchFamily="34" charset="-120"/>
                <a:ea typeface="微軟正黑體" panose="020B0604030504040204" pitchFamily="34" charset="-120"/>
              </a:rPr>
              <a:t>交叉驗證</a:t>
            </a:r>
            <a:r>
              <a:rPr lang="zh-TW" altLang="en-US" sz="2800" b="1" dirty="0">
                <a:latin typeface="微軟正黑體" panose="020B0604030504040204" pitchFamily="34" charset="-120"/>
                <a:ea typeface="微軟正黑體" panose="020B0604030504040204" pitchFamily="34" charset="-120"/>
              </a:rPr>
              <a:t>的情況</a:t>
            </a:r>
          </a:p>
        </p:txBody>
      </p:sp>
      <p:sp>
        <p:nvSpPr>
          <p:cNvPr id="7" name="矩形 6">
            <a:extLst>
              <a:ext uri="{FF2B5EF4-FFF2-40B4-BE49-F238E27FC236}">
                <a16:creationId xmlns:a16="http://schemas.microsoft.com/office/drawing/2014/main" id="{15C70B0E-A8C8-49CD-B93C-C0EB3CD4417E}"/>
              </a:ext>
            </a:extLst>
          </p:cNvPr>
          <p:cNvSpPr/>
          <p:nvPr/>
        </p:nvSpPr>
        <p:spPr>
          <a:xfrm>
            <a:off x="268501" y="1570237"/>
            <a:ext cx="12014113"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利用線性迴歸分析</a:t>
            </a:r>
            <a:r>
              <a:rPr lang="zh-TW" altLang="en-US" sz="2800" b="1" dirty="0">
                <a:solidFill>
                  <a:srgbClr val="C00000"/>
                </a:solidFill>
                <a:latin typeface="微軟正黑體" panose="020B0604030504040204" pitchFamily="34" charset="-120"/>
                <a:ea typeface="微軟正黑體" panose="020B0604030504040204" pitchFamily="34" charset="-120"/>
              </a:rPr>
              <a:t>駕駛場景內容</a:t>
            </a:r>
            <a:r>
              <a:rPr lang="zh-TW" altLang="en-US" sz="2800" b="1" dirty="0">
                <a:solidFill>
                  <a:prstClr val="black"/>
                </a:solidFill>
                <a:latin typeface="微軟正黑體" panose="020B0604030504040204" pitchFamily="34" charset="-120"/>
                <a:ea typeface="微軟正黑體" panose="020B0604030504040204" pitchFamily="34" charset="-120"/>
              </a:rPr>
              <a:t>與</a:t>
            </a:r>
            <a:r>
              <a:rPr lang="zh-TW" altLang="en-US" sz="2800" b="1" dirty="0">
                <a:solidFill>
                  <a:srgbClr val="C00000"/>
                </a:solidFill>
                <a:latin typeface="微軟正黑體" panose="020B0604030504040204" pitchFamily="34" charset="-120"/>
                <a:ea typeface="微軟正黑體" panose="020B0604030504040204" pitchFamily="34" charset="-120"/>
              </a:rPr>
              <a:t>努力程度</a:t>
            </a:r>
            <a:r>
              <a:rPr lang="zh-TW" altLang="en-US" sz="2800" b="1" dirty="0">
                <a:solidFill>
                  <a:prstClr val="black"/>
                </a:solidFill>
                <a:latin typeface="微軟正黑體" panose="020B0604030504040204" pitchFamily="34" charset="-120"/>
                <a:ea typeface="微軟正黑體" panose="020B0604030504040204" pitchFamily="34" charset="-120"/>
              </a:rPr>
              <a:t>或</a:t>
            </a:r>
            <a:r>
              <a:rPr lang="zh-TW" altLang="en-US" sz="2800" b="1" dirty="0">
                <a:solidFill>
                  <a:srgbClr val="C00000"/>
                </a:solidFill>
                <a:latin typeface="微軟正黑體" panose="020B0604030504040204" pitchFamily="34" charset="-120"/>
                <a:ea typeface="微軟正黑體" panose="020B0604030504040204" pitchFamily="34" charset="-120"/>
              </a:rPr>
              <a:t>駕駛者眼部測量值</a:t>
            </a:r>
            <a:r>
              <a:rPr lang="zh-TW" altLang="en-US" sz="2800" b="1" dirty="0">
                <a:solidFill>
                  <a:prstClr val="black"/>
                </a:solidFill>
                <a:latin typeface="微軟正黑體" panose="020B0604030504040204" pitchFamily="34" charset="-120"/>
                <a:ea typeface="微軟正黑體" panose="020B0604030504040204" pitchFamily="34" charset="-120"/>
              </a:rPr>
              <a:t>之間的關係</a:t>
            </a:r>
            <a:endParaRPr lang="zh-TW" altLang="en-US" dirty="0"/>
          </a:p>
        </p:txBody>
      </p:sp>
      <p:sp>
        <p:nvSpPr>
          <p:cNvPr id="10" name="矩形 9">
            <a:extLst>
              <a:ext uri="{FF2B5EF4-FFF2-40B4-BE49-F238E27FC236}">
                <a16:creationId xmlns:a16="http://schemas.microsoft.com/office/drawing/2014/main" id="{93CBB9FB-F3E4-4558-9235-48271350725F}"/>
              </a:ext>
            </a:extLst>
          </p:cNvPr>
          <p:cNvSpPr/>
          <p:nvPr/>
        </p:nvSpPr>
        <p:spPr>
          <a:xfrm>
            <a:off x="425857" y="4810709"/>
            <a:ext cx="1055601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在每種情況下，計算駕駛影片數據的第一輪和第二輪中預測值</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駕駛場景的內容</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和觀察值</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駕駛眼部的測量值</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之間的相關性</a:t>
            </a:r>
          </a:p>
        </p:txBody>
      </p:sp>
      <p:sp>
        <p:nvSpPr>
          <p:cNvPr id="8" name="矩形 7">
            <a:extLst>
              <a:ext uri="{FF2B5EF4-FFF2-40B4-BE49-F238E27FC236}">
                <a16:creationId xmlns:a16="http://schemas.microsoft.com/office/drawing/2014/main" id="{EE9A7E6A-A6CF-43A0-A301-DC5B6B716CA8}"/>
              </a:ext>
            </a:extLst>
          </p:cNvPr>
          <p:cNvSpPr/>
          <p:nvPr/>
        </p:nvSpPr>
        <p:spPr>
          <a:xfrm>
            <a:off x="425857" y="3110964"/>
            <a:ext cx="11699400" cy="1585434"/>
          </a:xfrm>
          <a:prstGeom prst="rect">
            <a:avLst/>
          </a:prstGeom>
        </p:spPr>
        <p:txBody>
          <a:bodyPr wrap="square">
            <a:spAutoFit/>
          </a:bodyPr>
          <a:lstStyle/>
          <a:p>
            <a:pPr marL="514350" indent="-514350">
              <a:lnSpc>
                <a:spcPts val="4000"/>
              </a:lnSpc>
              <a:buFont typeface="+mj-lt"/>
              <a:buAutoNum type="arabicParenR"/>
            </a:pPr>
            <a:r>
              <a:rPr lang="zh-TW" altLang="en-US" sz="2800" b="1" dirty="0">
                <a:latin typeface="微軟正黑體" panose="020B0604030504040204" pitchFamily="34" charset="-120"/>
                <a:ea typeface="微軟正黑體" panose="020B0604030504040204" pitchFamily="34" charset="-120"/>
              </a:rPr>
              <a:t>針對第</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輪影片片段</a:t>
            </a:r>
            <a:r>
              <a:rPr lang="en-US" altLang="zh-TW" sz="2800" b="1" dirty="0">
                <a:latin typeface="微軟正黑體" panose="020B0604030504040204" pitchFamily="34" charset="-120"/>
                <a:ea typeface="微軟正黑體" panose="020B0604030504040204" pitchFamily="34" charset="-120"/>
              </a:rPr>
              <a:t>2/3</a:t>
            </a:r>
            <a:r>
              <a:rPr lang="zh-TW" altLang="en-US" sz="2800" b="1" dirty="0">
                <a:latin typeface="微軟正黑體" panose="020B0604030504040204" pitchFamily="34" charset="-120"/>
                <a:ea typeface="微軟正黑體" panose="020B0604030504040204" pitchFamily="34" charset="-120"/>
              </a:rPr>
              <a:t>的數據來預測第</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輪相同影片片段</a:t>
            </a:r>
            <a:r>
              <a:rPr lang="en-US" altLang="zh-TW" sz="2800" b="1" dirty="0">
                <a:latin typeface="微軟正黑體" panose="020B0604030504040204" pitchFamily="34" charset="-120"/>
                <a:ea typeface="微軟正黑體" panose="020B0604030504040204" pitchFamily="34" charset="-120"/>
              </a:rPr>
              <a:t>2/3</a:t>
            </a:r>
            <a:r>
              <a:rPr lang="zh-TW" altLang="en-US" sz="2800" b="1" dirty="0">
                <a:latin typeface="微軟正黑體" panose="020B0604030504040204" pitchFamily="34" charset="-120"/>
                <a:ea typeface="微軟正黑體" panose="020B0604030504040204" pitchFamily="34" charset="-120"/>
              </a:rPr>
              <a:t>的數據</a:t>
            </a:r>
          </a:p>
          <a:p>
            <a:pPr marL="514350" indent="-514350">
              <a:lnSpc>
                <a:spcPts val="4000"/>
              </a:lnSpc>
              <a:buFont typeface="+mj-lt"/>
              <a:buAutoNum type="arabicParenR"/>
            </a:pPr>
            <a:r>
              <a:rPr lang="zh-TW" altLang="en-US" sz="2800" b="1" dirty="0">
                <a:latin typeface="微軟正黑體" panose="020B0604030504040204" pitchFamily="34" charset="-120"/>
                <a:ea typeface="微軟正黑體" panose="020B0604030504040204" pitchFamily="34" charset="-120"/>
              </a:rPr>
              <a:t>針對第</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輪影片片段</a:t>
            </a:r>
            <a:r>
              <a:rPr lang="en-US" altLang="zh-TW" sz="2800" b="1" dirty="0">
                <a:latin typeface="微軟正黑體" panose="020B0604030504040204" pitchFamily="34" charset="-120"/>
                <a:ea typeface="微軟正黑體" panose="020B0604030504040204" pitchFamily="34" charset="-120"/>
              </a:rPr>
              <a:t>2/3</a:t>
            </a:r>
            <a:r>
              <a:rPr lang="zh-TW" altLang="en-US" sz="2800" b="1" dirty="0">
                <a:latin typeface="微軟正黑體" panose="020B0604030504040204" pitchFamily="34" charset="-120"/>
                <a:ea typeface="微軟正黑體" panose="020B0604030504040204" pitchFamily="34" charset="-120"/>
              </a:rPr>
              <a:t>的數據來預測第</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輪中其餘</a:t>
            </a:r>
            <a:r>
              <a:rPr lang="en-US" altLang="zh-TW" sz="2800" b="1" dirty="0">
                <a:latin typeface="微軟正黑體" panose="020B0604030504040204" pitchFamily="34" charset="-120"/>
                <a:ea typeface="微軟正黑體" panose="020B0604030504040204" pitchFamily="34" charset="-120"/>
              </a:rPr>
              <a:t>1/3</a:t>
            </a:r>
            <a:r>
              <a:rPr lang="zh-TW" altLang="en-US" sz="2800" b="1" dirty="0">
                <a:latin typeface="微軟正黑體" panose="020B0604030504040204" pitchFamily="34" charset="-120"/>
                <a:ea typeface="微軟正黑體" panose="020B0604030504040204" pitchFamily="34" charset="-120"/>
              </a:rPr>
              <a:t>的影片片段數據</a:t>
            </a:r>
          </a:p>
          <a:p>
            <a:pPr marL="514350" indent="-514350">
              <a:lnSpc>
                <a:spcPts val="4000"/>
              </a:lnSpc>
              <a:buFont typeface="+mj-lt"/>
              <a:buAutoNum type="arabicParenR"/>
            </a:pPr>
            <a:r>
              <a:rPr lang="zh-TW" altLang="en-US" sz="2800" b="1" dirty="0">
                <a:latin typeface="微軟正黑體" panose="020B0604030504040204" pitchFamily="34" charset="-120"/>
                <a:ea typeface="微軟正黑體" panose="020B0604030504040204" pitchFamily="34" charset="-120"/>
              </a:rPr>
              <a:t>針對第</a:t>
            </a:r>
            <a:r>
              <a:rPr lang="en-US" altLang="zh-TW" sz="2800" b="1" dirty="0">
                <a:latin typeface="微軟正黑體" panose="020B0604030504040204" pitchFamily="34" charset="-120"/>
                <a:ea typeface="微軟正黑體" panose="020B0604030504040204" pitchFamily="34" charset="-120"/>
              </a:rPr>
              <a:t>1</a:t>
            </a:r>
            <a:r>
              <a:rPr lang="zh-TW" altLang="en-US" sz="2800" b="1" dirty="0">
                <a:latin typeface="微軟正黑體" panose="020B0604030504040204" pitchFamily="34" charset="-120"/>
                <a:ea typeface="微軟正黑體" panose="020B0604030504040204" pitchFamily="34" charset="-120"/>
              </a:rPr>
              <a:t>輪影片片段</a:t>
            </a:r>
            <a:r>
              <a:rPr lang="en-US" altLang="zh-TW" sz="2800" b="1" dirty="0">
                <a:latin typeface="微軟正黑體" panose="020B0604030504040204" pitchFamily="34" charset="-120"/>
                <a:ea typeface="微軟正黑體" panose="020B0604030504040204" pitchFamily="34" charset="-120"/>
              </a:rPr>
              <a:t>2/3</a:t>
            </a:r>
            <a:r>
              <a:rPr lang="zh-TW" altLang="en-US" sz="2800" b="1" dirty="0">
                <a:latin typeface="微軟正黑體" panose="020B0604030504040204" pitchFamily="34" charset="-120"/>
                <a:ea typeface="微軟正黑體" panose="020B0604030504040204" pitchFamily="34" charset="-120"/>
              </a:rPr>
              <a:t>的數據來預測第</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輪中其餘</a:t>
            </a:r>
            <a:r>
              <a:rPr lang="en-US" altLang="zh-TW" sz="2800" b="1" dirty="0">
                <a:latin typeface="微軟正黑體" panose="020B0604030504040204" pitchFamily="34" charset="-120"/>
                <a:ea typeface="微軟正黑體" panose="020B0604030504040204" pitchFamily="34" charset="-120"/>
              </a:rPr>
              <a:t>1/3</a:t>
            </a:r>
            <a:r>
              <a:rPr lang="zh-TW" altLang="en-US" sz="2800" b="1" dirty="0">
                <a:latin typeface="微軟正黑體" panose="020B0604030504040204" pitchFamily="34" charset="-120"/>
                <a:ea typeface="微軟正黑體" panose="020B0604030504040204" pitchFamily="34" charset="-120"/>
              </a:rPr>
              <a:t>的影片片段數據</a:t>
            </a:r>
          </a:p>
        </p:txBody>
      </p:sp>
    </p:spTree>
    <p:extLst>
      <p:ext uri="{BB962C8B-B14F-4D97-AF65-F5344CB8AC3E}">
        <p14:creationId xmlns:p14="http://schemas.microsoft.com/office/powerpoint/2010/main" val="1915776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15C70B0E-A8C8-49CD-B93C-C0EB3CD4417E}"/>
              </a:ext>
            </a:extLst>
          </p:cNvPr>
          <p:cNvSpPr/>
          <p:nvPr/>
        </p:nvSpPr>
        <p:spPr>
          <a:xfrm>
            <a:off x="177887" y="1583457"/>
            <a:ext cx="12014113"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利用線性迴歸選擇第一輪</a:t>
            </a:r>
            <a:r>
              <a:rPr lang="en-US" altLang="zh-TW" sz="2800" b="1" dirty="0">
                <a:solidFill>
                  <a:prstClr val="black"/>
                </a:solidFill>
                <a:latin typeface="微軟正黑體" panose="020B0604030504040204" pitchFamily="34" charset="-120"/>
                <a:ea typeface="微軟正黑體" panose="020B0604030504040204" pitchFamily="34" charset="-120"/>
              </a:rPr>
              <a:t>2/3</a:t>
            </a:r>
            <a:r>
              <a:rPr lang="zh-TW" altLang="en-US" sz="2800" b="1" dirty="0">
                <a:solidFill>
                  <a:prstClr val="black"/>
                </a:solidFill>
                <a:latin typeface="微軟正黑體" panose="020B0604030504040204" pitchFamily="34" charset="-120"/>
                <a:ea typeface="微軟正黑體" panose="020B0604030504040204" pitchFamily="34" charset="-120"/>
              </a:rPr>
              <a:t>的數據，分析</a:t>
            </a:r>
            <a:r>
              <a:rPr lang="zh-TW" altLang="en-US" sz="2800" b="1" dirty="0">
                <a:solidFill>
                  <a:srgbClr val="C00000"/>
                </a:solidFill>
                <a:latin typeface="微軟正黑體" panose="020B0604030504040204" pitchFamily="34" charset="-120"/>
                <a:ea typeface="微軟正黑體" panose="020B0604030504040204" pitchFamily="34" charset="-120"/>
              </a:rPr>
              <a:t>駕駛場景內容</a:t>
            </a:r>
            <a:r>
              <a:rPr lang="zh-TW" altLang="en-US" sz="2800" b="1" dirty="0">
                <a:solidFill>
                  <a:prstClr val="black"/>
                </a:solidFill>
                <a:latin typeface="微軟正黑體" panose="020B0604030504040204" pitchFamily="34" charset="-120"/>
                <a:ea typeface="微軟正黑體" panose="020B0604030504040204" pitchFamily="34" charset="-120"/>
              </a:rPr>
              <a:t>與</a:t>
            </a:r>
            <a:r>
              <a:rPr lang="zh-TW" altLang="en-US" sz="2800" b="1" dirty="0">
                <a:solidFill>
                  <a:srgbClr val="C00000"/>
                </a:solidFill>
                <a:latin typeface="微軟正黑體" panose="020B0604030504040204" pitchFamily="34" charset="-120"/>
                <a:ea typeface="微軟正黑體" panose="020B0604030504040204" pitchFamily="34" charset="-120"/>
              </a:rPr>
              <a:t>努力程度</a:t>
            </a:r>
            <a:r>
              <a:rPr lang="zh-TW" altLang="en-US" sz="2800" b="1" dirty="0">
                <a:solidFill>
                  <a:prstClr val="black"/>
                </a:solidFill>
                <a:latin typeface="微軟正黑體" panose="020B0604030504040204" pitchFamily="34" charset="-120"/>
                <a:ea typeface="微軟正黑體" panose="020B0604030504040204" pitchFamily="34" charset="-120"/>
              </a:rPr>
              <a:t>或</a:t>
            </a:r>
            <a:r>
              <a:rPr lang="zh-TW" altLang="en-US" sz="2800" b="1" dirty="0">
                <a:solidFill>
                  <a:srgbClr val="C00000"/>
                </a:solidFill>
                <a:latin typeface="微軟正黑體" panose="020B0604030504040204" pitchFamily="34" charset="-120"/>
                <a:ea typeface="微軟正黑體" panose="020B0604030504040204" pitchFamily="34" charset="-120"/>
              </a:rPr>
              <a:t>駕駛者眼部測量值</a:t>
            </a:r>
            <a:r>
              <a:rPr lang="zh-TW" altLang="en-US" sz="2800" b="1" dirty="0">
                <a:solidFill>
                  <a:prstClr val="black"/>
                </a:solidFill>
                <a:latin typeface="微軟正黑體" panose="020B0604030504040204" pitchFamily="34" charset="-120"/>
                <a:ea typeface="微軟正黑體" panose="020B0604030504040204" pitchFamily="34" charset="-120"/>
              </a:rPr>
              <a:t>之間的關係</a:t>
            </a:r>
            <a:endParaRPr lang="zh-TW" altLang="en-US" dirty="0"/>
          </a:p>
        </p:txBody>
      </p:sp>
      <p:sp>
        <p:nvSpPr>
          <p:cNvPr id="12" name="矩形 11">
            <a:extLst>
              <a:ext uri="{FF2B5EF4-FFF2-40B4-BE49-F238E27FC236}">
                <a16:creationId xmlns:a16="http://schemas.microsoft.com/office/drawing/2014/main" id="{04502BB3-B700-4256-82FE-66ED3982A39F}"/>
              </a:ext>
            </a:extLst>
          </p:cNvPr>
          <p:cNvSpPr/>
          <p:nvPr/>
        </p:nvSpPr>
        <p:spPr>
          <a:xfrm>
            <a:off x="425020" y="4256821"/>
            <a:ext cx="9509812"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各個場景內容對於</a:t>
            </a:r>
            <a:r>
              <a:rPr lang="zh-TW" altLang="en-US" sz="2800" b="1" dirty="0">
                <a:solidFill>
                  <a:srgbClr val="C00000"/>
                </a:solidFill>
                <a:latin typeface="微軟正黑體" panose="020B0604030504040204" pitchFamily="34" charset="-120"/>
                <a:ea typeface="微軟正黑體" panose="020B0604030504040204" pitchFamily="34" charset="-120"/>
              </a:rPr>
              <a:t>努力程度</a:t>
            </a:r>
            <a:r>
              <a:rPr lang="zh-TW" altLang="en-US" sz="2800" b="1" dirty="0">
                <a:latin typeface="微軟正黑體" panose="020B0604030504040204" pitchFamily="34" charset="-120"/>
                <a:ea typeface="微軟正黑體" panose="020B0604030504040204" pitchFamily="34" charset="-120"/>
              </a:rPr>
              <a:t>的相關係數為</a:t>
            </a:r>
            <a:r>
              <a:rPr lang="en-US" altLang="zh-TW" sz="2800" b="1" dirty="0">
                <a:latin typeface="微軟正黑體" panose="020B0604030504040204" pitchFamily="34" charset="-120"/>
                <a:ea typeface="微軟正黑體" panose="020B0604030504040204" pitchFamily="34" charset="-120"/>
              </a:rPr>
              <a:t>r = 0.46</a:t>
            </a:r>
            <a:endParaRPr lang="zh-TW" altLang="en-US" dirty="0"/>
          </a:p>
        </p:txBody>
      </p:sp>
      <p:sp>
        <p:nvSpPr>
          <p:cNvPr id="14" name="矩形 13">
            <a:extLst>
              <a:ext uri="{FF2B5EF4-FFF2-40B4-BE49-F238E27FC236}">
                <a16:creationId xmlns:a16="http://schemas.microsoft.com/office/drawing/2014/main" id="{C58548EE-1C51-4D8E-AEB0-A4931ED14BA3}"/>
              </a:ext>
            </a:extLst>
          </p:cNvPr>
          <p:cNvSpPr/>
          <p:nvPr/>
        </p:nvSpPr>
        <p:spPr>
          <a:xfrm>
            <a:off x="425020" y="5773077"/>
            <a:ext cx="9040255"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各個場景內容對於</a:t>
            </a:r>
            <a:r>
              <a:rPr lang="zh-TW" altLang="en-US" sz="2800" b="1" dirty="0">
                <a:solidFill>
                  <a:srgbClr val="C00000"/>
                </a:solidFill>
                <a:latin typeface="微軟正黑體" panose="020B0604030504040204" pitchFamily="34" charset="-120"/>
                <a:ea typeface="微軟正黑體" panose="020B0604030504040204" pitchFamily="34" charset="-120"/>
              </a:rPr>
              <a:t>瞳孔直徑</a:t>
            </a:r>
            <a:r>
              <a:rPr lang="zh-TW" altLang="en-US" sz="2800" b="1" dirty="0">
                <a:latin typeface="微軟正黑體" panose="020B0604030504040204" pitchFamily="34" charset="-120"/>
                <a:ea typeface="微軟正黑體" panose="020B0604030504040204" pitchFamily="34" charset="-120"/>
              </a:rPr>
              <a:t>的</a:t>
            </a:r>
            <a:r>
              <a:rPr lang="zh-TW" altLang="en-US" sz="2800" b="1" dirty="0">
                <a:solidFill>
                  <a:srgbClr val="C00000"/>
                </a:solidFill>
                <a:latin typeface="微軟正黑體" panose="020B0604030504040204" pitchFamily="34" charset="-120"/>
                <a:ea typeface="微軟正黑體" panose="020B0604030504040204" pitchFamily="34" charset="-120"/>
              </a:rPr>
              <a:t>相關係數最低</a:t>
            </a:r>
            <a:r>
              <a:rPr lang="en-US" altLang="zh-TW" sz="2800" b="1" dirty="0">
                <a:solidFill>
                  <a:srgbClr val="C00000"/>
                </a:solidFill>
                <a:latin typeface="微軟正黑體" panose="020B0604030504040204" pitchFamily="34" charset="-120"/>
                <a:ea typeface="微軟正黑體" panose="020B0604030504040204" pitchFamily="34" charset="-120"/>
              </a:rPr>
              <a:t>(r = 0.06)</a:t>
            </a:r>
            <a:endParaRPr lang="zh-TW" altLang="en-US" dirty="0">
              <a:solidFill>
                <a:srgbClr val="C00000"/>
              </a:solidFill>
            </a:endParaRPr>
          </a:p>
        </p:txBody>
      </p:sp>
      <p:sp>
        <p:nvSpPr>
          <p:cNvPr id="15" name="矩形 14">
            <a:extLst>
              <a:ext uri="{FF2B5EF4-FFF2-40B4-BE49-F238E27FC236}">
                <a16:creationId xmlns:a16="http://schemas.microsoft.com/office/drawing/2014/main" id="{A7264DF7-A11E-496E-B36C-7EBDA18E8C60}"/>
              </a:ext>
            </a:extLst>
          </p:cNvPr>
          <p:cNvSpPr/>
          <p:nvPr/>
        </p:nvSpPr>
        <p:spPr>
          <a:xfrm>
            <a:off x="425020" y="5014949"/>
            <a:ext cx="9040256"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各個場景內容對於</a:t>
            </a:r>
            <a:r>
              <a:rPr lang="zh-TW" altLang="en-US" sz="2800" b="1" dirty="0">
                <a:solidFill>
                  <a:srgbClr val="C00000"/>
                </a:solidFill>
                <a:latin typeface="微軟正黑體" panose="020B0604030504040204" pitchFamily="34" charset="-120"/>
                <a:ea typeface="微軟正黑體" panose="020B0604030504040204" pitchFamily="34" charset="-120"/>
              </a:rPr>
              <a:t>注視持續時間</a:t>
            </a:r>
            <a:r>
              <a:rPr lang="zh-TW" altLang="en-US" sz="2800" b="1" dirty="0">
                <a:latin typeface="微軟正黑體" panose="020B0604030504040204" pitchFamily="34" charset="-120"/>
                <a:ea typeface="微軟正黑體" panose="020B0604030504040204" pitchFamily="34" charset="-120"/>
              </a:rPr>
              <a:t>的相關係數為</a:t>
            </a:r>
            <a:r>
              <a:rPr lang="en-US" altLang="zh-TW" sz="2800" b="1" dirty="0">
                <a:latin typeface="微軟正黑體" panose="020B0604030504040204" pitchFamily="34" charset="-120"/>
                <a:ea typeface="微軟正黑體" panose="020B0604030504040204" pitchFamily="34" charset="-120"/>
              </a:rPr>
              <a:t>r = 0.26</a:t>
            </a:r>
            <a:endParaRPr lang="zh-TW" altLang="en-US" dirty="0"/>
          </a:p>
        </p:txBody>
      </p:sp>
      <p:sp>
        <p:nvSpPr>
          <p:cNvPr id="16" name="矩形 15">
            <a:extLst>
              <a:ext uri="{FF2B5EF4-FFF2-40B4-BE49-F238E27FC236}">
                <a16:creationId xmlns:a16="http://schemas.microsoft.com/office/drawing/2014/main" id="{E78CF683-58F4-4F84-9CED-6CF9451B46F7}"/>
              </a:ext>
            </a:extLst>
          </p:cNvPr>
          <p:cNvSpPr/>
          <p:nvPr/>
        </p:nvSpPr>
        <p:spPr>
          <a:xfrm>
            <a:off x="425019" y="3067806"/>
            <a:ext cx="10162769"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各個場景內容對於</a:t>
            </a:r>
            <a:r>
              <a:rPr lang="zh-TW" altLang="en-US" sz="2800" b="1" dirty="0">
                <a:solidFill>
                  <a:srgbClr val="C00000"/>
                </a:solidFill>
                <a:latin typeface="微軟正黑體" panose="020B0604030504040204" pitchFamily="34" charset="-120"/>
                <a:ea typeface="微軟正黑體" panose="020B0604030504040204" pitchFamily="34" charset="-120"/>
              </a:rPr>
              <a:t>掃視幅度</a:t>
            </a:r>
            <a:r>
              <a:rPr lang="zh-TW" altLang="en-US" sz="2800" b="1" dirty="0">
                <a:latin typeface="微軟正黑體" panose="020B0604030504040204" pitchFamily="34" charset="-120"/>
                <a:ea typeface="微軟正黑體" panose="020B0604030504040204" pitchFamily="34" charset="-120"/>
              </a:rPr>
              <a:t>的</a:t>
            </a:r>
            <a:r>
              <a:rPr lang="zh-TW" altLang="en-US" sz="2800" b="1" dirty="0">
                <a:solidFill>
                  <a:srgbClr val="C00000"/>
                </a:solidFill>
                <a:latin typeface="微軟正黑體" panose="020B0604030504040204" pitchFamily="34" charset="-120"/>
                <a:ea typeface="微軟正黑體" panose="020B0604030504040204" pitchFamily="34" charset="-120"/>
              </a:rPr>
              <a:t>相關係數最高</a:t>
            </a:r>
            <a:r>
              <a:rPr lang="en-US" altLang="zh-TW" sz="2800" b="1" dirty="0">
                <a:solidFill>
                  <a:srgbClr val="C00000"/>
                </a:solidFill>
                <a:latin typeface="微軟正黑體" panose="020B0604030504040204" pitchFamily="34" charset="-120"/>
                <a:ea typeface="微軟正黑體" panose="020B0604030504040204" pitchFamily="34" charset="-120"/>
              </a:rPr>
              <a:t>(r = 0.54)</a:t>
            </a:r>
          </a:p>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分別與</a:t>
            </a:r>
            <a:r>
              <a:rPr lang="zh-TW" altLang="en-US" sz="2800" b="1" dirty="0">
                <a:highlight>
                  <a:srgbClr val="FFFF00"/>
                </a:highlight>
                <a:latin typeface="微軟正黑體" panose="020B0604030504040204" pitchFamily="34" charset="-120"/>
                <a:ea typeface="微軟正黑體" panose="020B0604030504040204" pitchFamily="34" charset="-120"/>
              </a:rPr>
              <a:t>道路彎曲角度</a:t>
            </a:r>
            <a:r>
              <a:rPr lang="zh-TW" altLang="en-US" sz="2800" b="1" dirty="0">
                <a:latin typeface="微軟正黑體" panose="020B0604030504040204" pitchFamily="34" charset="-120"/>
                <a:ea typeface="微軟正黑體" panose="020B0604030504040204" pitchFamily="34" charset="-120"/>
              </a:rPr>
              <a:t>、</a:t>
            </a:r>
            <a:r>
              <a:rPr lang="zh-TW" altLang="en-US" sz="2800" b="1" dirty="0">
                <a:highlight>
                  <a:srgbClr val="FFFF00"/>
                </a:highlight>
                <a:latin typeface="微軟正黑體" panose="020B0604030504040204" pitchFamily="34" charset="-120"/>
                <a:ea typeface="微軟正黑體" panose="020B0604030504040204" pitchFamily="34" charset="-120"/>
              </a:rPr>
              <a:t>道路上的使用者</a:t>
            </a:r>
            <a:r>
              <a:rPr lang="zh-TW" altLang="en-US" sz="2800" b="1" dirty="0">
                <a:latin typeface="微軟正黑體" panose="020B0604030504040204" pitchFamily="34" charset="-120"/>
                <a:ea typeface="微軟正黑體" panose="020B0604030504040204" pitchFamily="34" charset="-120"/>
              </a:rPr>
              <a:t>和</a:t>
            </a:r>
            <a:r>
              <a:rPr lang="zh-TW" altLang="en-US" sz="2800" b="1" dirty="0">
                <a:highlight>
                  <a:srgbClr val="FFFF00"/>
                </a:highlight>
                <a:latin typeface="微軟正黑體" panose="020B0604030504040204" pitchFamily="34" charset="-120"/>
                <a:ea typeface="微軟正黑體" panose="020B0604030504040204" pitchFamily="34" charset="-120"/>
              </a:rPr>
              <a:t>植披</a:t>
            </a:r>
            <a:r>
              <a:rPr lang="zh-TW" altLang="en-US" sz="2800" b="1" dirty="0">
                <a:latin typeface="微軟正黑體" panose="020B0604030504040204" pitchFamily="34" charset="-120"/>
                <a:ea typeface="微軟正黑體" panose="020B0604030504040204" pitchFamily="34" charset="-120"/>
              </a:rPr>
              <a:t>有顯著相關</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3245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7" y="2039838"/>
            <a:ext cx="7676724"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根據駕駛場景的內容來預測</a:t>
            </a:r>
            <a:r>
              <a:rPr lang="zh-TW" altLang="en-US" sz="2800" b="1" dirty="0">
                <a:solidFill>
                  <a:srgbClr val="C00000"/>
                </a:solidFill>
                <a:latin typeface="微軟正黑體" panose="020B0604030504040204" pitchFamily="34" charset="-120"/>
                <a:ea typeface="微軟正黑體" panose="020B0604030504040204" pitchFamily="34" charset="-120"/>
              </a:rPr>
              <a:t>駕駛員的努力程度</a:t>
            </a:r>
          </a:p>
        </p:txBody>
      </p:sp>
      <p:pic>
        <p:nvPicPr>
          <p:cNvPr id="3" name="圖片 2">
            <a:extLst>
              <a:ext uri="{FF2B5EF4-FFF2-40B4-BE49-F238E27FC236}">
                <a16:creationId xmlns:a16="http://schemas.microsoft.com/office/drawing/2014/main" id="{77F9922F-706C-46DE-A603-77455A72566C}"/>
              </a:ext>
            </a:extLst>
          </p:cNvPr>
          <p:cNvPicPr>
            <a:picLocks noChangeAspect="1"/>
          </p:cNvPicPr>
          <p:nvPr/>
        </p:nvPicPr>
        <p:blipFill>
          <a:blip r:embed="rId3"/>
          <a:stretch>
            <a:fillRect/>
          </a:stretch>
        </p:blipFill>
        <p:spPr>
          <a:xfrm>
            <a:off x="175850" y="3745892"/>
            <a:ext cx="11840300" cy="3112108"/>
          </a:xfrm>
          <a:prstGeom prst="rect">
            <a:avLst/>
          </a:prstGeom>
        </p:spPr>
      </p:pic>
      <p:sp>
        <p:nvSpPr>
          <p:cNvPr id="8" name="圓角矩形 7"/>
          <p:cNvSpPr/>
          <p:nvPr/>
        </p:nvSpPr>
        <p:spPr>
          <a:xfrm>
            <a:off x="10961746" y="4473147"/>
            <a:ext cx="801887" cy="42013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282409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7" y="2039838"/>
            <a:ext cx="10049221"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根據駕駛場景的內容來預測</a:t>
            </a:r>
            <a:r>
              <a:rPr lang="zh-TW" altLang="en-US" sz="2800" b="1" dirty="0">
                <a:solidFill>
                  <a:srgbClr val="C00000"/>
                </a:solidFill>
                <a:latin typeface="微軟正黑體" panose="020B0604030504040204" pitchFamily="34" charset="-120"/>
                <a:ea typeface="微軟正黑體" panose="020B0604030504040204" pitchFamily="34" charset="-120"/>
              </a:rPr>
              <a:t>平均瞳孔直徑</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5FC5858A-53E8-437F-8739-29E68CC6A5F0}"/>
              </a:ext>
            </a:extLst>
          </p:cNvPr>
          <p:cNvPicPr>
            <a:picLocks noChangeAspect="1"/>
          </p:cNvPicPr>
          <p:nvPr/>
        </p:nvPicPr>
        <p:blipFill rotWithShape="1">
          <a:blip r:embed="rId3"/>
          <a:srcRect t="10172"/>
          <a:stretch/>
        </p:blipFill>
        <p:spPr>
          <a:xfrm>
            <a:off x="152400" y="3756454"/>
            <a:ext cx="11887200" cy="2891481"/>
          </a:xfrm>
          <a:prstGeom prst="rect">
            <a:avLst/>
          </a:prstGeom>
        </p:spPr>
      </p:pic>
    </p:spTree>
    <p:extLst>
      <p:ext uri="{BB962C8B-B14F-4D97-AF65-F5344CB8AC3E}">
        <p14:creationId xmlns:p14="http://schemas.microsoft.com/office/powerpoint/2010/main" val="2324392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7" y="2039838"/>
            <a:ext cx="10049221"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根據駕駛場景的內容來預測</a:t>
            </a:r>
            <a:r>
              <a:rPr lang="zh-TW" altLang="en-US" sz="2800" b="1" dirty="0">
                <a:solidFill>
                  <a:srgbClr val="C00000"/>
                </a:solidFill>
                <a:latin typeface="微軟正黑體" panose="020B0604030504040204" pitchFamily="34" charset="-120"/>
                <a:ea typeface="微軟正黑體" panose="020B0604030504040204" pitchFamily="34" charset="-120"/>
              </a:rPr>
              <a:t>平均注視持續時間（</a:t>
            </a:r>
            <a:r>
              <a:rPr lang="en-US" altLang="zh-TW" sz="2800" b="1" dirty="0" err="1">
                <a:solidFill>
                  <a:srgbClr val="C00000"/>
                </a:solidFill>
                <a:latin typeface="微軟正黑體" panose="020B0604030504040204" pitchFamily="34" charset="-120"/>
                <a:ea typeface="微軟正黑體" panose="020B0604030504040204" pitchFamily="34" charset="-120"/>
              </a:rPr>
              <a:t>ms</a:t>
            </a:r>
            <a:r>
              <a:rPr lang="zh-TW" altLang="en-US" sz="2800" b="1" dirty="0">
                <a:solidFill>
                  <a:srgbClr val="C00000"/>
                </a:solidFill>
                <a:latin typeface="微軟正黑體" panose="020B0604030504040204" pitchFamily="34" charset="-120"/>
                <a:ea typeface="微軟正黑體" panose="020B0604030504040204" pitchFamily="34" charset="-120"/>
              </a:rPr>
              <a:t>）</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12D1A2E4-9C38-4ED3-A889-E7CA8D3EE7FD}"/>
              </a:ext>
            </a:extLst>
          </p:cNvPr>
          <p:cNvPicPr>
            <a:picLocks noChangeAspect="1"/>
          </p:cNvPicPr>
          <p:nvPr/>
        </p:nvPicPr>
        <p:blipFill rotWithShape="1">
          <a:blip r:embed="rId3"/>
          <a:srcRect t="9550"/>
          <a:stretch/>
        </p:blipFill>
        <p:spPr>
          <a:xfrm>
            <a:off x="0" y="3756454"/>
            <a:ext cx="12192000" cy="3101546"/>
          </a:xfrm>
          <a:prstGeom prst="rect">
            <a:avLst/>
          </a:prstGeom>
        </p:spPr>
      </p:pic>
    </p:spTree>
    <p:extLst>
      <p:ext uri="{BB962C8B-B14F-4D97-AF65-F5344CB8AC3E}">
        <p14:creationId xmlns:p14="http://schemas.microsoft.com/office/powerpoint/2010/main" val="380927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7" y="2039838"/>
            <a:ext cx="10049221"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根據駕駛場景的內容來預測</a:t>
            </a:r>
            <a:r>
              <a:rPr lang="zh-TW" altLang="en-US" sz="2800" b="1" dirty="0">
                <a:solidFill>
                  <a:srgbClr val="C00000"/>
                </a:solidFill>
                <a:latin typeface="微軟正黑體" panose="020B0604030504040204" pitchFamily="34" charset="-120"/>
                <a:ea typeface="微軟正黑體" panose="020B0604030504040204" pitchFamily="34" charset="-120"/>
              </a:rPr>
              <a:t>平均掃視幅度</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10A562FD-ED27-416F-A457-013635C8EEA0}"/>
              </a:ext>
            </a:extLst>
          </p:cNvPr>
          <p:cNvPicPr>
            <a:picLocks noChangeAspect="1"/>
          </p:cNvPicPr>
          <p:nvPr/>
        </p:nvPicPr>
        <p:blipFill>
          <a:blip r:embed="rId3"/>
          <a:stretch>
            <a:fillRect/>
          </a:stretch>
        </p:blipFill>
        <p:spPr>
          <a:xfrm>
            <a:off x="0" y="3766721"/>
            <a:ext cx="12192000" cy="3091279"/>
          </a:xfrm>
          <a:prstGeom prst="rect">
            <a:avLst/>
          </a:prstGeom>
        </p:spPr>
      </p:pic>
    </p:spTree>
    <p:extLst>
      <p:ext uri="{BB962C8B-B14F-4D97-AF65-F5344CB8AC3E}">
        <p14:creationId xmlns:p14="http://schemas.microsoft.com/office/powerpoint/2010/main" val="215228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434995"/>
            <a:ext cx="11291189"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隨著自動駕駛系統的出現，駕駛員將不再參與持續的駕駛任務，直到被通知接管為止。因此，大量研究旨在確定駕駛員在接管之前達到情境警覺（</a:t>
            </a:r>
            <a:r>
              <a:rPr lang="en-US" altLang="zh-TW" sz="2800" b="1" dirty="0">
                <a:solidFill>
                  <a:prstClr val="black"/>
                </a:solidFill>
                <a:latin typeface="微軟正黑體" panose="020B0604030504040204" pitchFamily="34" charset="-120"/>
                <a:ea typeface="微軟正黑體" panose="020B0604030504040204" pitchFamily="34" charset="-120"/>
              </a:rPr>
              <a:t>SA</a:t>
            </a:r>
            <a:r>
              <a:rPr lang="zh-TW" altLang="en-US" sz="2800" b="1" dirty="0">
                <a:solidFill>
                  <a:prstClr val="black"/>
                </a:solidFill>
                <a:latin typeface="微軟正黑體" panose="020B0604030504040204" pitchFamily="34" charset="-120"/>
                <a:ea typeface="微軟正黑體" panose="020B0604030504040204" pitchFamily="34" charset="-120"/>
              </a:rPr>
              <a:t>）的時間預估需求。</a:t>
            </a:r>
            <a:r>
              <a:rPr lang="nl-NL" altLang="zh-TW" sz="2800" b="1" dirty="0">
                <a:solidFill>
                  <a:prstClr val="black"/>
                </a:solidFill>
                <a:latin typeface="微軟正黑體" panose="020B0604030504040204" pitchFamily="34" charset="-120"/>
                <a:ea typeface="微軟正黑體" panose="020B0604030504040204" pitchFamily="34" charset="-120"/>
              </a:rPr>
              <a:t>(e.g., Lu, Coster, &amp; De Winter, 2016)</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398303" y="3607124"/>
            <a:ext cx="1103169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傳統的</a:t>
            </a:r>
            <a:r>
              <a:rPr lang="en-US" altLang="zh-TW" sz="2800" b="1" dirty="0">
                <a:solidFill>
                  <a:prstClr val="black"/>
                </a:solidFill>
                <a:latin typeface="微軟正黑體" panose="020B0604030504040204" pitchFamily="34" charset="-120"/>
                <a:ea typeface="微軟正黑體" panose="020B0604030504040204" pitchFamily="34" charset="-120"/>
              </a:rPr>
              <a:t>SA</a:t>
            </a:r>
            <a:r>
              <a:rPr lang="zh-TW" altLang="en-US" sz="2800" b="1" dirty="0">
                <a:solidFill>
                  <a:prstClr val="black"/>
                </a:solidFill>
                <a:latin typeface="微軟正黑體" panose="020B0604030504040204" pitchFamily="34" charset="-120"/>
                <a:ea typeface="微軟正黑體" panose="020B0604030504040204" pitchFamily="34" charset="-120"/>
              </a:rPr>
              <a:t>技術可以直接測量駕駛者的身體跡象，對於控制權轉移的駕駛者監控系統（</a:t>
            </a:r>
            <a:r>
              <a:rPr lang="en-US" altLang="zh-TW" sz="2800" b="1" dirty="0">
                <a:solidFill>
                  <a:prstClr val="black"/>
                </a:solidFill>
                <a:latin typeface="微軟正黑體" panose="020B0604030504040204" pitchFamily="34" charset="-120"/>
                <a:ea typeface="微軟正黑體" panose="020B0604030504040204" pitchFamily="34" charset="-120"/>
              </a:rPr>
              <a:t>DMS</a:t>
            </a:r>
            <a:r>
              <a:rPr lang="zh-TW" altLang="en-US" sz="2800" b="1" dirty="0">
                <a:solidFill>
                  <a:prstClr val="black"/>
                </a:solidFill>
                <a:latin typeface="微軟正黑體" panose="020B0604030504040204" pitchFamily="34" charset="-120"/>
                <a:ea typeface="微軟正黑體" panose="020B0604030504040204" pitchFamily="34" charset="-120"/>
              </a:rPr>
              <a:t>）非常有效。</a:t>
            </a:r>
            <a:endParaRPr lang="zh-TW" altLang="en-US" sz="2800" b="1" dirty="0">
              <a:latin typeface="微軟正黑體" panose="020B0604030504040204" pitchFamily="34" charset="-120"/>
              <a:ea typeface="微軟正黑體" panose="020B0604030504040204" pitchFamily="34" charset="-120"/>
            </a:endParaRPr>
          </a:p>
        </p:txBody>
      </p:sp>
      <p:sp>
        <p:nvSpPr>
          <p:cNvPr id="6" name="矩形 5"/>
          <p:cNvSpPr/>
          <p:nvPr/>
        </p:nvSpPr>
        <p:spPr>
          <a:xfrm>
            <a:off x="398303" y="5200580"/>
            <a:ext cx="11031697" cy="1384995"/>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 De Winter, </a:t>
            </a:r>
            <a:r>
              <a:rPr lang="en-US" altLang="zh-TW" sz="2800" b="1" dirty="0" err="1">
                <a:solidFill>
                  <a:prstClr val="black"/>
                </a:solidFill>
                <a:latin typeface="微軟正黑體" panose="020B0604030504040204" pitchFamily="34" charset="-120"/>
                <a:ea typeface="微軟正黑體" panose="020B0604030504040204" pitchFamily="34" charset="-120"/>
              </a:rPr>
              <a:t>Eisma</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Cabrall</a:t>
            </a:r>
            <a:r>
              <a:rPr lang="en-US" altLang="zh-TW" sz="2800" b="1" dirty="0">
                <a:solidFill>
                  <a:prstClr val="black"/>
                </a:solidFill>
                <a:latin typeface="微軟正黑體" panose="020B0604030504040204" pitchFamily="34" charset="-120"/>
                <a:ea typeface="微軟正黑體" panose="020B0604030504040204" pitchFamily="34" charset="-120"/>
              </a:rPr>
              <a:t>, Hancock, and Stanton (2019)</a:t>
            </a:r>
            <a:r>
              <a:rPr lang="zh-TW" altLang="en-US" sz="2800" b="1" dirty="0">
                <a:solidFill>
                  <a:prstClr val="black"/>
                </a:solidFill>
                <a:latin typeface="微軟正黑體" panose="020B0604030504040204" pitchFamily="34" charset="-120"/>
                <a:ea typeface="微軟正黑體" panose="020B0604030504040204" pitchFamily="34" charset="-120"/>
              </a:rPr>
              <a:t>提出在任務環境中結合</a:t>
            </a:r>
            <a:r>
              <a:rPr lang="zh-TW" altLang="en-US" sz="2800" b="1" dirty="0">
                <a:solidFill>
                  <a:srgbClr val="C00000"/>
                </a:solidFill>
                <a:latin typeface="微軟正黑體" panose="020B0604030504040204" pitchFamily="34" charset="-120"/>
                <a:ea typeface="微軟正黑體" panose="020B0604030504040204" pitchFamily="34" charset="-120"/>
              </a:rPr>
              <a:t>眼動技術</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en-US" altLang="zh-TW" sz="2800" b="1" dirty="0">
                <a:solidFill>
                  <a:prstClr val="black"/>
                </a:solidFill>
                <a:latin typeface="微軟正黑體" panose="020B0604030504040204" pitchFamily="34" charset="-120"/>
                <a:ea typeface="微軟正黑體" panose="020B0604030504040204" pitchFamily="34" charset="-120"/>
              </a:rPr>
              <a:t>SA</a:t>
            </a:r>
            <a:r>
              <a:rPr lang="zh-TW" altLang="en-US" sz="2800" b="1" dirty="0">
                <a:solidFill>
                  <a:prstClr val="black"/>
                </a:solidFill>
                <a:latin typeface="微軟正黑體" panose="020B0604030504040204" pitchFamily="34" charset="-120"/>
                <a:ea typeface="微軟正黑體" panose="020B0604030504040204" pitchFamily="34" charset="-120"/>
              </a:rPr>
              <a:t>理論，來解決常見的</a:t>
            </a:r>
            <a:r>
              <a:rPr lang="en-US" altLang="zh-TW" sz="2800" b="1" dirty="0">
                <a:solidFill>
                  <a:prstClr val="black"/>
                </a:solidFill>
                <a:latin typeface="微軟正黑體" panose="020B0604030504040204" pitchFamily="34" charset="-120"/>
                <a:ea typeface="微軟正黑體" panose="020B0604030504040204" pitchFamily="34" charset="-120"/>
              </a:rPr>
              <a:t>SA</a:t>
            </a:r>
            <a:r>
              <a:rPr lang="zh-TW" altLang="en-US" sz="2800" b="1" dirty="0">
                <a:solidFill>
                  <a:prstClr val="black"/>
                </a:solidFill>
                <a:latin typeface="微軟正黑體" panose="020B0604030504040204" pitchFamily="34" charset="-120"/>
                <a:ea typeface="微軟正黑體" panose="020B0604030504040204" pitchFamily="34" charset="-120"/>
              </a:rPr>
              <a:t>測量技術的干擾。</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 y="1208323"/>
            <a:ext cx="12192000"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回歸模型的驗證評估</a:t>
            </a:r>
            <a:r>
              <a:rPr lang="en-US" altLang="zh-TW" sz="2800" b="1" dirty="0">
                <a:solidFill>
                  <a:prstClr val="black"/>
                </a:solidFill>
                <a:highlight>
                  <a:srgbClr val="FFFF00"/>
                </a:highlight>
                <a:latin typeface="微軟正黑體" panose="020B0604030504040204" pitchFamily="34" charset="-120"/>
                <a:ea typeface="微軟正黑體" panose="020B0604030504040204" pitchFamily="34" charset="-120"/>
              </a:rPr>
              <a:t>(VA)</a:t>
            </a:r>
            <a:r>
              <a:rPr lang="zh-TW" altLang="en-US" sz="2800" b="1" dirty="0">
                <a:solidFill>
                  <a:prstClr val="black"/>
                </a:solidFill>
                <a:latin typeface="微軟正黑體" panose="020B0604030504040204" pitchFamily="34" charset="-120"/>
                <a:ea typeface="微軟正黑體" panose="020B0604030504040204" pitchFamily="34" charset="-120"/>
              </a:rPr>
              <a:t>中，顯示出中等的一致性和較差的交叉驗證</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6881D69A-0C7F-45B7-9853-877D4677CEDC}"/>
              </a:ext>
            </a:extLst>
          </p:cNvPr>
          <p:cNvPicPr>
            <a:picLocks noChangeAspect="1"/>
          </p:cNvPicPr>
          <p:nvPr/>
        </p:nvPicPr>
        <p:blipFill rotWithShape="1">
          <a:blip r:embed="rId3"/>
          <a:srcRect t="3514"/>
          <a:stretch/>
        </p:blipFill>
        <p:spPr>
          <a:xfrm>
            <a:off x="0" y="2932160"/>
            <a:ext cx="12192000" cy="3975267"/>
          </a:xfrm>
          <a:prstGeom prst="rect">
            <a:avLst/>
          </a:prstGeom>
        </p:spPr>
      </p:pic>
      <p:sp>
        <p:nvSpPr>
          <p:cNvPr id="14" name="矩形 13">
            <a:extLst>
              <a:ext uri="{FF2B5EF4-FFF2-40B4-BE49-F238E27FC236}">
                <a16:creationId xmlns:a16="http://schemas.microsoft.com/office/drawing/2014/main" id="{FABC4776-5C2C-4CC0-9CBE-2A3507BA5D82}"/>
              </a:ext>
            </a:extLst>
          </p:cNvPr>
          <p:cNvSpPr/>
          <p:nvPr/>
        </p:nvSpPr>
        <p:spPr>
          <a:xfrm>
            <a:off x="1" y="2052330"/>
            <a:ext cx="1144235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利用駕駛場景的內容為預測值，在相同影片片段的一致性預測表現上，</a:t>
            </a:r>
            <a:r>
              <a:rPr lang="zh-TW" altLang="en-US" sz="2800" b="1" dirty="0">
                <a:solidFill>
                  <a:srgbClr val="C00000"/>
                </a:solidFill>
                <a:latin typeface="微軟正黑體" panose="020B0604030504040204" pitchFamily="34" charset="-120"/>
                <a:ea typeface="微軟正黑體" panose="020B0604030504040204" pitchFamily="34" charset="-120"/>
              </a:rPr>
              <a:t>努力程度</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掃視幅度</a:t>
            </a:r>
            <a:r>
              <a:rPr lang="zh-TW" altLang="en-US" sz="2800" b="1" dirty="0">
                <a:solidFill>
                  <a:prstClr val="black"/>
                </a:solidFill>
                <a:latin typeface="微軟正黑體" panose="020B0604030504040204" pitchFamily="34" charset="-120"/>
                <a:ea typeface="微軟正黑體" panose="020B0604030504040204" pitchFamily="34" charset="-120"/>
              </a:rPr>
              <a:t>有較高的相關性</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6" name="圓角矩形 7">
            <a:extLst>
              <a:ext uri="{FF2B5EF4-FFF2-40B4-BE49-F238E27FC236}">
                <a16:creationId xmlns:a16="http://schemas.microsoft.com/office/drawing/2014/main" id="{1D8AB9BA-A4A5-4F8C-A021-317DC1516974}"/>
              </a:ext>
            </a:extLst>
          </p:cNvPr>
          <p:cNvSpPr/>
          <p:nvPr/>
        </p:nvSpPr>
        <p:spPr>
          <a:xfrm>
            <a:off x="8279027" y="3275963"/>
            <a:ext cx="3163330"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圓角矩形 7">
            <a:extLst>
              <a:ext uri="{FF2B5EF4-FFF2-40B4-BE49-F238E27FC236}">
                <a16:creationId xmlns:a16="http://schemas.microsoft.com/office/drawing/2014/main" id="{A85CA6DE-7A0E-42C1-96B8-AAC7BFDCD14B}"/>
              </a:ext>
            </a:extLst>
          </p:cNvPr>
          <p:cNvSpPr/>
          <p:nvPr/>
        </p:nvSpPr>
        <p:spPr>
          <a:xfrm>
            <a:off x="8279027" y="3791640"/>
            <a:ext cx="3163330" cy="435403"/>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50704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6881D69A-0C7F-45B7-9853-877D4677CEDC}"/>
              </a:ext>
            </a:extLst>
          </p:cNvPr>
          <p:cNvPicPr>
            <a:picLocks noChangeAspect="1"/>
          </p:cNvPicPr>
          <p:nvPr/>
        </p:nvPicPr>
        <p:blipFill rotWithShape="1">
          <a:blip r:embed="rId3"/>
          <a:srcRect t="3514"/>
          <a:stretch/>
        </p:blipFill>
        <p:spPr>
          <a:xfrm>
            <a:off x="0" y="2470484"/>
            <a:ext cx="12192000" cy="4387516"/>
          </a:xfrm>
          <a:prstGeom prst="rect">
            <a:avLst/>
          </a:prstGeom>
        </p:spPr>
      </p:pic>
      <p:sp>
        <p:nvSpPr>
          <p:cNvPr id="14" name="矩形 13">
            <a:extLst>
              <a:ext uri="{FF2B5EF4-FFF2-40B4-BE49-F238E27FC236}">
                <a16:creationId xmlns:a16="http://schemas.microsoft.com/office/drawing/2014/main" id="{FABC4776-5C2C-4CC0-9CBE-2A3507BA5D82}"/>
              </a:ext>
            </a:extLst>
          </p:cNvPr>
          <p:cNvSpPr/>
          <p:nvPr/>
        </p:nvSpPr>
        <p:spPr>
          <a:xfrm>
            <a:off x="0" y="1392700"/>
            <a:ext cx="11640064"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在影片片段交叉驗證的預測值和觀察值的表現上，觀察值的</a:t>
            </a:r>
            <a:r>
              <a:rPr lang="zh-TW" altLang="en-US" sz="2800" b="1" dirty="0">
                <a:solidFill>
                  <a:srgbClr val="C00000"/>
                </a:solidFill>
                <a:latin typeface="微軟正黑體" panose="020B0604030504040204" pitchFamily="34" charset="-120"/>
                <a:ea typeface="微軟正黑體" panose="020B0604030504040204" pitchFamily="34" charset="-120"/>
              </a:rPr>
              <a:t>努力程度、注視持續時間</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掃視幅度</a:t>
            </a:r>
            <a:r>
              <a:rPr lang="zh-TW" altLang="en-US" sz="2800" b="1" dirty="0">
                <a:solidFill>
                  <a:prstClr val="black"/>
                </a:solidFill>
                <a:latin typeface="微軟正黑體" panose="020B0604030504040204" pitchFamily="34" charset="-120"/>
                <a:ea typeface="微軟正黑體" panose="020B0604030504040204" pitchFamily="34" charset="-120"/>
              </a:rPr>
              <a:t>的相關性為</a:t>
            </a:r>
            <a:r>
              <a:rPr lang="en-US" altLang="zh-TW" sz="2800" b="1" dirty="0">
                <a:solidFill>
                  <a:prstClr val="black"/>
                </a:solidFill>
                <a:latin typeface="微軟正黑體" panose="020B0604030504040204" pitchFamily="34" charset="-120"/>
                <a:ea typeface="微軟正黑體" panose="020B0604030504040204" pitchFamily="34" charset="-120"/>
              </a:rPr>
              <a:t>r = 0.04 ~ 0.30</a:t>
            </a:r>
          </a:p>
        </p:txBody>
      </p:sp>
      <p:sp>
        <p:nvSpPr>
          <p:cNvPr id="19" name="圓角矩形 7">
            <a:extLst>
              <a:ext uri="{FF2B5EF4-FFF2-40B4-BE49-F238E27FC236}">
                <a16:creationId xmlns:a16="http://schemas.microsoft.com/office/drawing/2014/main" id="{A85CA6DE-7A0E-42C1-96B8-AAC7BFDCD14B}"/>
              </a:ext>
            </a:extLst>
          </p:cNvPr>
          <p:cNvSpPr/>
          <p:nvPr/>
        </p:nvSpPr>
        <p:spPr>
          <a:xfrm>
            <a:off x="8279027" y="4289106"/>
            <a:ext cx="3163330" cy="214066"/>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圓角矩形 7">
            <a:extLst>
              <a:ext uri="{FF2B5EF4-FFF2-40B4-BE49-F238E27FC236}">
                <a16:creationId xmlns:a16="http://schemas.microsoft.com/office/drawing/2014/main" id="{89994A58-6815-486C-85B0-5CC7F34BD557}"/>
              </a:ext>
            </a:extLst>
          </p:cNvPr>
          <p:cNvSpPr/>
          <p:nvPr/>
        </p:nvSpPr>
        <p:spPr>
          <a:xfrm>
            <a:off x="8279027" y="4698556"/>
            <a:ext cx="3163330" cy="547211"/>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圓角矩形 7">
            <a:extLst>
              <a:ext uri="{FF2B5EF4-FFF2-40B4-BE49-F238E27FC236}">
                <a16:creationId xmlns:a16="http://schemas.microsoft.com/office/drawing/2014/main" id="{F40D80C2-6908-4BC6-A387-9600B92E30E0}"/>
              </a:ext>
            </a:extLst>
          </p:cNvPr>
          <p:cNvSpPr/>
          <p:nvPr/>
        </p:nvSpPr>
        <p:spPr>
          <a:xfrm>
            <a:off x="8279027" y="5705954"/>
            <a:ext cx="3163330" cy="158402"/>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圓角矩形 7">
            <a:extLst>
              <a:ext uri="{FF2B5EF4-FFF2-40B4-BE49-F238E27FC236}">
                <a16:creationId xmlns:a16="http://schemas.microsoft.com/office/drawing/2014/main" id="{2F294ADC-7332-47F3-9687-A822D7515741}"/>
              </a:ext>
            </a:extLst>
          </p:cNvPr>
          <p:cNvSpPr/>
          <p:nvPr/>
        </p:nvSpPr>
        <p:spPr>
          <a:xfrm>
            <a:off x="8279027" y="6112042"/>
            <a:ext cx="3163330" cy="534532"/>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340571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73D88964-2FB8-4770-A978-DA1A97644B62}"/>
              </a:ext>
            </a:extLst>
          </p:cNvPr>
          <p:cNvPicPr>
            <a:picLocks noChangeAspect="1"/>
          </p:cNvPicPr>
          <p:nvPr/>
        </p:nvPicPr>
        <p:blipFill>
          <a:blip r:embed="rId3"/>
          <a:stretch>
            <a:fillRect/>
          </a:stretch>
        </p:blipFill>
        <p:spPr>
          <a:xfrm>
            <a:off x="0" y="3105618"/>
            <a:ext cx="12192000" cy="3752382"/>
          </a:xfrm>
          <a:prstGeom prst="rect">
            <a:avLst/>
          </a:prstGeom>
        </p:spPr>
      </p:pic>
      <p:sp>
        <p:nvSpPr>
          <p:cNvPr id="7" name="矩形 6">
            <a:extLst>
              <a:ext uri="{FF2B5EF4-FFF2-40B4-BE49-F238E27FC236}">
                <a16:creationId xmlns:a16="http://schemas.microsoft.com/office/drawing/2014/main" id="{7F16EDB1-E9A2-48BA-A6F8-DB1CD0105B3C}"/>
              </a:ext>
            </a:extLst>
          </p:cNvPr>
          <p:cNvSpPr/>
          <p:nvPr/>
        </p:nvSpPr>
        <p:spPr>
          <a:xfrm>
            <a:off x="1" y="1356607"/>
            <a:ext cx="1219200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個人特徵回歸模型的驗證評估</a:t>
            </a:r>
            <a:r>
              <a:rPr lang="en-US" altLang="zh-TW" sz="2800" b="1" dirty="0">
                <a:solidFill>
                  <a:prstClr val="black"/>
                </a:solidFill>
                <a:highlight>
                  <a:srgbClr val="FFFF00"/>
                </a:highlight>
                <a:latin typeface="微軟正黑體" panose="020B0604030504040204" pitchFamily="34" charset="-120"/>
                <a:ea typeface="微軟正黑體" panose="020B0604030504040204" pitchFamily="34" charset="-120"/>
              </a:rPr>
              <a:t>(VA)</a:t>
            </a:r>
            <a:r>
              <a:rPr lang="zh-TW" altLang="en-US" sz="2800" b="1" dirty="0">
                <a:solidFill>
                  <a:prstClr val="black"/>
                </a:solidFill>
                <a:latin typeface="微軟正黑體" panose="020B0604030504040204" pitchFamily="34" charset="-120"/>
                <a:ea typeface="微軟正黑體" panose="020B0604030504040204" pitchFamily="34" charset="-120"/>
              </a:rPr>
              <a:t>中，顯示出中等至強烈的一致性和交叉驗證</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33EFD78C-D059-40ED-BF45-6458BA4E7A14}"/>
              </a:ext>
            </a:extLst>
          </p:cNvPr>
          <p:cNvSpPr/>
          <p:nvPr/>
        </p:nvSpPr>
        <p:spPr>
          <a:xfrm>
            <a:off x="0" y="2310714"/>
            <a:ext cx="1219200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利用駕駛場景的內容為預測值，在相同影片片段的一致性預測表現上，與</a:t>
            </a:r>
            <a:r>
              <a:rPr lang="zh-TW" altLang="en-US" sz="2800" b="1" dirty="0">
                <a:solidFill>
                  <a:srgbClr val="C00000"/>
                </a:solidFill>
                <a:latin typeface="微軟正黑體" panose="020B0604030504040204" pitchFamily="34" charset="-120"/>
                <a:ea typeface="微軟正黑體" panose="020B0604030504040204" pitchFamily="34" charset="-120"/>
              </a:rPr>
              <a:t>努力程度</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掃視幅度</a:t>
            </a:r>
            <a:r>
              <a:rPr lang="zh-TW" altLang="en-US" sz="2800" b="1" dirty="0">
                <a:solidFill>
                  <a:prstClr val="black"/>
                </a:solidFill>
                <a:latin typeface="微軟正黑體" panose="020B0604030504040204" pitchFamily="34" charset="-120"/>
                <a:ea typeface="微軟正黑體" panose="020B0604030504040204" pitchFamily="34" charset="-120"/>
              </a:rPr>
              <a:t>有較高的相關性</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圓角矩形 7">
            <a:extLst>
              <a:ext uri="{FF2B5EF4-FFF2-40B4-BE49-F238E27FC236}">
                <a16:creationId xmlns:a16="http://schemas.microsoft.com/office/drawing/2014/main" id="{58CF0214-B09C-46BA-BFC0-F79B19182581}"/>
              </a:ext>
            </a:extLst>
          </p:cNvPr>
          <p:cNvSpPr/>
          <p:nvPr/>
        </p:nvSpPr>
        <p:spPr>
          <a:xfrm>
            <a:off x="6647935" y="3485549"/>
            <a:ext cx="4819134"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圓角矩形 7">
            <a:extLst>
              <a:ext uri="{FF2B5EF4-FFF2-40B4-BE49-F238E27FC236}">
                <a16:creationId xmlns:a16="http://schemas.microsoft.com/office/drawing/2014/main" id="{9097459E-30AB-4C3C-91F8-E3FC769352AA}"/>
              </a:ext>
            </a:extLst>
          </p:cNvPr>
          <p:cNvSpPr/>
          <p:nvPr/>
        </p:nvSpPr>
        <p:spPr>
          <a:xfrm>
            <a:off x="6647934" y="4182835"/>
            <a:ext cx="4819135"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664639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a:extLst>
              <a:ext uri="{FF2B5EF4-FFF2-40B4-BE49-F238E27FC236}">
                <a16:creationId xmlns:a16="http://schemas.microsoft.com/office/drawing/2014/main" id="{FABC4776-5C2C-4CC0-9CBE-2A3507BA5D82}"/>
              </a:ext>
            </a:extLst>
          </p:cNvPr>
          <p:cNvSpPr/>
          <p:nvPr/>
        </p:nvSpPr>
        <p:spPr>
          <a:xfrm>
            <a:off x="0" y="1392700"/>
            <a:ext cx="11640064"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highlight>
                  <a:srgbClr val="FFFF00"/>
                </a:highlight>
                <a:latin typeface="微軟正黑體" panose="020B0604030504040204" pitchFamily="34" charset="-120"/>
                <a:ea typeface="微軟正黑體" panose="020B0604030504040204" pitchFamily="34" charset="-120"/>
              </a:rPr>
              <a:t>個人特徵</a:t>
            </a:r>
            <a:r>
              <a:rPr lang="zh-TW" altLang="en-US" sz="2800" b="1" dirty="0">
                <a:solidFill>
                  <a:prstClr val="black"/>
                </a:solidFill>
                <a:latin typeface="微軟正黑體" panose="020B0604030504040204" pitchFamily="34" charset="-120"/>
                <a:ea typeface="微軟正黑體" panose="020B0604030504040204" pitchFamily="34" charset="-120"/>
              </a:rPr>
              <a:t>的影片片段交叉驗證的預測值和觀察值的表現上，其</a:t>
            </a:r>
            <a:r>
              <a:rPr lang="zh-TW" altLang="en-US" sz="2800" b="1" dirty="0">
                <a:solidFill>
                  <a:srgbClr val="C00000"/>
                </a:solidFill>
                <a:latin typeface="微軟正黑體" panose="020B0604030504040204" pitchFamily="34" charset="-120"/>
                <a:ea typeface="微軟正黑體" panose="020B0604030504040204" pitchFamily="34" charset="-120"/>
              </a:rPr>
              <a:t>努力程度</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掃視幅度</a:t>
            </a:r>
            <a:r>
              <a:rPr lang="zh-TW" altLang="en-US" sz="2800" b="1" dirty="0">
                <a:solidFill>
                  <a:prstClr val="black"/>
                </a:solidFill>
                <a:latin typeface="微軟正黑體" panose="020B0604030504040204" pitchFamily="34" charset="-120"/>
                <a:ea typeface="微軟正黑體" panose="020B0604030504040204" pitchFamily="34" charset="-120"/>
              </a:rPr>
              <a:t>的相關性最高</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9" name="圖片 8">
            <a:extLst>
              <a:ext uri="{FF2B5EF4-FFF2-40B4-BE49-F238E27FC236}">
                <a16:creationId xmlns:a16="http://schemas.microsoft.com/office/drawing/2014/main" id="{A4054EF5-699D-42FC-A2BB-47DFE9DF118C}"/>
              </a:ext>
            </a:extLst>
          </p:cNvPr>
          <p:cNvPicPr>
            <a:picLocks noChangeAspect="1"/>
          </p:cNvPicPr>
          <p:nvPr/>
        </p:nvPicPr>
        <p:blipFill>
          <a:blip r:embed="rId3"/>
          <a:stretch>
            <a:fillRect/>
          </a:stretch>
        </p:blipFill>
        <p:spPr>
          <a:xfrm>
            <a:off x="0" y="3105618"/>
            <a:ext cx="12192000" cy="3752382"/>
          </a:xfrm>
          <a:prstGeom prst="rect">
            <a:avLst/>
          </a:prstGeom>
        </p:spPr>
      </p:pic>
      <p:sp>
        <p:nvSpPr>
          <p:cNvPr id="11" name="圓角矩形 7">
            <a:extLst>
              <a:ext uri="{FF2B5EF4-FFF2-40B4-BE49-F238E27FC236}">
                <a16:creationId xmlns:a16="http://schemas.microsoft.com/office/drawing/2014/main" id="{9FDA2C77-E27E-4F4A-A7F8-7D60AB4DC12A}"/>
              </a:ext>
            </a:extLst>
          </p:cNvPr>
          <p:cNvSpPr/>
          <p:nvPr/>
        </p:nvSpPr>
        <p:spPr>
          <a:xfrm>
            <a:off x="6647935" y="4720659"/>
            <a:ext cx="4819134"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圓角矩形 7">
            <a:extLst>
              <a:ext uri="{FF2B5EF4-FFF2-40B4-BE49-F238E27FC236}">
                <a16:creationId xmlns:a16="http://schemas.microsoft.com/office/drawing/2014/main" id="{29B693CD-C651-4A54-B95F-4D8C3F405171}"/>
              </a:ext>
            </a:extLst>
          </p:cNvPr>
          <p:cNvSpPr/>
          <p:nvPr/>
        </p:nvSpPr>
        <p:spPr>
          <a:xfrm>
            <a:off x="6647935" y="5321542"/>
            <a:ext cx="4819135"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圓角矩形 7">
            <a:extLst>
              <a:ext uri="{FF2B5EF4-FFF2-40B4-BE49-F238E27FC236}">
                <a16:creationId xmlns:a16="http://schemas.microsoft.com/office/drawing/2014/main" id="{2F98616D-9A8C-4F9B-918D-1D1AD913FA11}"/>
              </a:ext>
            </a:extLst>
          </p:cNvPr>
          <p:cNvSpPr/>
          <p:nvPr/>
        </p:nvSpPr>
        <p:spPr>
          <a:xfrm>
            <a:off x="6647935" y="5799350"/>
            <a:ext cx="4819134"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圓角矩形 7">
            <a:extLst>
              <a:ext uri="{FF2B5EF4-FFF2-40B4-BE49-F238E27FC236}">
                <a16:creationId xmlns:a16="http://schemas.microsoft.com/office/drawing/2014/main" id="{F92E3FB4-253B-445F-9C28-CEF306A0F43D}"/>
              </a:ext>
            </a:extLst>
          </p:cNvPr>
          <p:cNvSpPr/>
          <p:nvPr/>
        </p:nvSpPr>
        <p:spPr>
          <a:xfrm>
            <a:off x="6647934" y="6482510"/>
            <a:ext cx="4819135" cy="246150"/>
          </a:xfrm>
          <a:prstGeom prst="round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矩形 17">
            <a:extLst>
              <a:ext uri="{FF2B5EF4-FFF2-40B4-BE49-F238E27FC236}">
                <a16:creationId xmlns:a16="http://schemas.microsoft.com/office/drawing/2014/main" id="{5E8392C3-00A3-4A54-81C2-6C3EF720F016}"/>
              </a:ext>
            </a:extLst>
          </p:cNvPr>
          <p:cNvSpPr/>
          <p:nvPr/>
        </p:nvSpPr>
        <p:spPr>
          <a:xfrm>
            <a:off x="0" y="2306763"/>
            <a:ext cx="11640064"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相比之下，</a:t>
            </a:r>
            <a:r>
              <a:rPr lang="zh-TW" altLang="en-US" sz="2800" b="1" dirty="0">
                <a:solidFill>
                  <a:srgbClr val="C00000"/>
                </a:solidFill>
                <a:latin typeface="微軟正黑體" panose="020B0604030504040204" pitchFamily="34" charset="-120"/>
                <a:ea typeface="微軟正黑體" panose="020B0604030504040204" pitchFamily="34" charset="-120"/>
              </a:rPr>
              <a:t>注視持續時間</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眼球直徑</a:t>
            </a:r>
            <a:r>
              <a:rPr lang="zh-TW" altLang="en-US" sz="2800" b="1" dirty="0">
                <a:solidFill>
                  <a:prstClr val="black"/>
                </a:solidFill>
                <a:latin typeface="微軟正黑體" panose="020B0604030504040204" pitchFamily="34" charset="-120"/>
                <a:ea typeface="微軟正黑體" panose="020B0604030504040204" pitchFamily="34" charset="-120"/>
              </a:rPr>
              <a:t>的預測能力最差</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26488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39982" y="1636011"/>
            <a:ext cx="11712036"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短短幾秒鐘的影片片段，證明</a:t>
            </a:r>
            <a:r>
              <a:rPr lang="zh-TW" altLang="en-US" sz="2800" b="1" dirty="0">
                <a:solidFill>
                  <a:srgbClr val="C00000"/>
                </a:solidFill>
                <a:latin typeface="微軟正黑體" panose="020B0604030504040204" pitchFamily="34" charset="-120"/>
                <a:ea typeface="微軟正黑體" panose="020B0604030504040204" pitchFamily="34" charset="-120"/>
              </a:rPr>
              <a:t>駕駛場景的內容可以預測主觀努力程度</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39982" y="2402542"/>
            <a:ext cx="1085378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並不是所有駕駛場景的內容都與駕駛者努力程度有關，像是樹木和路面上與努力程度的相關性很薄弱。</a:t>
            </a:r>
          </a:p>
        </p:txBody>
      </p:sp>
      <p:sp>
        <p:nvSpPr>
          <p:cNvPr id="6" name="矩形 5"/>
          <p:cNvSpPr/>
          <p:nvPr/>
        </p:nvSpPr>
        <p:spPr>
          <a:xfrm>
            <a:off x="295506" y="3479595"/>
            <a:ext cx="10853782"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受試者的努力程度與道路彎曲角度最為密切</a:t>
            </a:r>
          </a:p>
        </p:txBody>
      </p:sp>
      <p:sp>
        <p:nvSpPr>
          <p:cNvPr id="7" name="矩形 6">
            <a:extLst>
              <a:ext uri="{FF2B5EF4-FFF2-40B4-BE49-F238E27FC236}">
                <a16:creationId xmlns:a16="http://schemas.microsoft.com/office/drawing/2014/main" id="{CD78F28B-AD44-4028-A6FD-D0EF371F4D86}"/>
              </a:ext>
            </a:extLst>
          </p:cNvPr>
          <p:cNvSpPr/>
          <p:nvPr/>
        </p:nvSpPr>
        <p:spPr>
          <a:xfrm>
            <a:off x="669109" y="4199959"/>
            <a:ext cx="10853782"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在一般回歸驗證模型中，努力程度的標準差大約</a:t>
            </a: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，但在個人特徵的回歸模型中，努力程度的標準差卻為</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cxnSp>
        <p:nvCxnSpPr>
          <p:cNvPr id="5" name="直線單箭頭接點 4">
            <a:extLst>
              <a:ext uri="{FF2B5EF4-FFF2-40B4-BE49-F238E27FC236}">
                <a16:creationId xmlns:a16="http://schemas.microsoft.com/office/drawing/2014/main" id="{0FB088BE-4EC2-4003-9D0E-5F6A361F1009}"/>
              </a:ext>
            </a:extLst>
          </p:cNvPr>
          <p:cNvCxnSpPr>
            <a:cxnSpLocks/>
          </p:cNvCxnSpPr>
          <p:nvPr/>
        </p:nvCxnSpPr>
        <p:spPr>
          <a:xfrm>
            <a:off x="6096000" y="5154066"/>
            <a:ext cx="0" cy="4559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9" name="矩形: 圓角 8">
            <a:extLst>
              <a:ext uri="{FF2B5EF4-FFF2-40B4-BE49-F238E27FC236}">
                <a16:creationId xmlns:a16="http://schemas.microsoft.com/office/drawing/2014/main" id="{355FAC78-7E9D-48E6-AF9F-F0D14251A8D0}"/>
              </a:ext>
            </a:extLst>
          </p:cNvPr>
          <p:cNvSpPr/>
          <p:nvPr/>
        </p:nvSpPr>
        <p:spPr>
          <a:xfrm>
            <a:off x="811973" y="5631119"/>
            <a:ext cx="10568054" cy="954107"/>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代表著在自動車接管控制中，</a:t>
            </a:r>
            <a:r>
              <a:rPr lang="en-US" altLang="zh-TW" sz="2800" b="1" dirty="0">
                <a:solidFill>
                  <a:prstClr val="black"/>
                </a:solidFill>
                <a:latin typeface="微軟正黑體" panose="020B0604030504040204" pitchFamily="34" charset="-120"/>
                <a:ea typeface="微軟正黑體" panose="020B0604030504040204" pitchFamily="34" charset="-120"/>
              </a:rPr>
              <a:t>DMS</a:t>
            </a:r>
            <a:r>
              <a:rPr lang="zh-TW" altLang="en-US" sz="2800" b="1" dirty="0">
                <a:solidFill>
                  <a:prstClr val="black"/>
                </a:solidFill>
                <a:latin typeface="微軟正黑體" panose="020B0604030504040204" pitchFamily="34" charset="-120"/>
                <a:ea typeface="微軟正黑體" panose="020B0604030504040204" pitchFamily="34" charset="-120"/>
              </a:rPr>
              <a:t>即時的判斷是有實際意義的</a:t>
            </a:r>
          </a:p>
        </p:txBody>
      </p:sp>
    </p:spTree>
    <p:extLst>
      <p:ext uri="{BB962C8B-B14F-4D97-AF65-F5344CB8AC3E}">
        <p14:creationId xmlns:p14="http://schemas.microsoft.com/office/powerpoint/2010/main" val="515672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39982" y="1636010"/>
            <a:ext cx="1156498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短短幾秒鐘的影片片段，證明</a:t>
            </a:r>
            <a:r>
              <a:rPr lang="zh-TW" altLang="en-US" sz="2800" b="1" dirty="0">
                <a:solidFill>
                  <a:srgbClr val="C00000"/>
                </a:solidFill>
                <a:latin typeface="微軟正黑體" panose="020B0604030504040204" pitchFamily="34" charset="-120"/>
                <a:ea typeface="微軟正黑體" panose="020B0604030504040204" pitchFamily="34" charset="-120"/>
              </a:rPr>
              <a:t>駕駛場景的內容可以預測駕駛員的眼動行為。</a:t>
            </a:r>
            <a:endParaRPr lang="en-US" altLang="zh-TW" sz="2800" b="1" dirty="0">
              <a:solidFill>
                <a:srgbClr val="C00000"/>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255027" y="3981581"/>
            <a:ext cx="7792524"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駕駛場景的內容與掃視幅度，有高度的相關性，但掃視幅度與樹木</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植披呈現負相關。</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cxnSp>
        <p:nvCxnSpPr>
          <p:cNvPr id="5" name="直線單箭頭接點 4">
            <a:extLst>
              <a:ext uri="{FF2B5EF4-FFF2-40B4-BE49-F238E27FC236}">
                <a16:creationId xmlns:a16="http://schemas.microsoft.com/office/drawing/2014/main" id="{0FB088BE-4EC2-4003-9D0E-5F6A361F1009}"/>
              </a:ext>
            </a:extLst>
          </p:cNvPr>
          <p:cNvCxnSpPr>
            <a:cxnSpLocks/>
          </p:cNvCxnSpPr>
          <p:nvPr/>
        </p:nvCxnSpPr>
        <p:spPr>
          <a:xfrm>
            <a:off x="5971438" y="5023210"/>
            <a:ext cx="0" cy="4559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9" name="矩形: 圓角 8">
            <a:extLst>
              <a:ext uri="{FF2B5EF4-FFF2-40B4-BE49-F238E27FC236}">
                <a16:creationId xmlns:a16="http://schemas.microsoft.com/office/drawing/2014/main" id="{355FAC78-7E9D-48E6-AF9F-F0D14251A8D0}"/>
              </a:ext>
            </a:extLst>
          </p:cNvPr>
          <p:cNvSpPr/>
          <p:nvPr/>
        </p:nvSpPr>
        <p:spPr>
          <a:xfrm>
            <a:off x="700543" y="5754687"/>
            <a:ext cx="10568054" cy="954107"/>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樹木</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植披可能包含很多視覺資訊，但在駕駛接管時被視為背景</a:t>
            </a:r>
          </a:p>
        </p:txBody>
      </p:sp>
      <p:sp>
        <p:nvSpPr>
          <p:cNvPr id="10" name="矩形 9">
            <a:extLst>
              <a:ext uri="{FF2B5EF4-FFF2-40B4-BE49-F238E27FC236}">
                <a16:creationId xmlns:a16="http://schemas.microsoft.com/office/drawing/2014/main" id="{05F27541-86D6-42E8-A3A0-DCE68CE4662D}"/>
              </a:ext>
            </a:extLst>
          </p:cNvPr>
          <p:cNvSpPr/>
          <p:nvPr/>
        </p:nvSpPr>
        <p:spPr>
          <a:xfrm>
            <a:off x="239981" y="2852556"/>
            <a:ext cx="11282909"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駕駛場景的內容在預測瞳孔</a:t>
            </a:r>
            <a:r>
              <a:rPr lang="zh-TW" altLang="en-US" sz="2800" b="1" dirty="0">
                <a:solidFill>
                  <a:prstClr val="black"/>
                </a:solidFill>
                <a:latin typeface="微軟正黑體" panose="020B0604030504040204" pitchFamily="34" charset="-120"/>
                <a:ea typeface="微軟正黑體" panose="020B0604030504040204" pitchFamily="34" charset="-120"/>
              </a:rPr>
              <a:t>直徑上，最不具有相關性</a:t>
            </a:r>
            <a:endParaRPr lang="en-US" altLang="zh-TW" sz="2800" b="1" dirty="0">
              <a:solidFill>
                <a:srgbClr val="C0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5519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6546" y="493036"/>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626546" y="2259409"/>
            <a:ext cx="11343031"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本研究透過直接觀察的方法，評估駕駛者在實際駕駛場景中的情況，以用來產生視覺訊息的起點方法和模型</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626546" y="3488287"/>
            <a:ext cx="10938907"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建立了駕駛場景的內容與主觀駕駛者努力程度之間的相關性</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B68DED3B-92EC-484F-87F9-71CE8E685C26}"/>
              </a:ext>
            </a:extLst>
          </p:cNvPr>
          <p:cNvSpPr/>
          <p:nvPr/>
        </p:nvSpPr>
        <p:spPr>
          <a:xfrm>
            <a:off x="626546" y="4286278"/>
            <a:ext cx="10938907"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道路彎曲的角度對於駕駛者眼睛的努力程度有顯著的相關性</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F598F04D-D556-407E-A8E2-5D5A6C286CC7}"/>
              </a:ext>
            </a:extLst>
          </p:cNvPr>
          <p:cNvSpPr/>
          <p:nvPr/>
        </p:nvSpPr>
        <p:spPr>
          <a:xfrm>
            <a:off x="626546" y="5084268"/>
            <a:ext cx="11343031"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掃視幅度是最敏感的眼部測量指標，與各個場景組件的相關係數最高</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20733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0" y="1613890"/>
            <a:ext cx="1177490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在完全控制車輛之前，可以根據目前的駕駛場景，將駕駛員潛在的眼睛數據與儲存的預測值進行比較，其內容可以在連續的比例上進行量化。</a:t>
            </a:r>
            <a:endParaRPr lang="en-US" altLang="zh-TW" sz="2800" b="1" dirty="0">
              <a:solidFill>
                <a:srgbClr val="C00000"/>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05F27541-86D6-42E8-A3A0-DCE68CE4662D}"/>
              </a:ext>
            </a:extLst>
          </p:cNvPr>
          <p:cNvSpPr/>
          <p:nvPr/>
        </p:nvSpPr>
        <p:spPr>
          <a:xfrm>
            <a:off x="0" y="2789187"/>
            <a:ext cx="12192000"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透過觀看真實的駕駛場景影片，以及受試者努力程度的反應，讓自動眼睛追蹤系統在</a:t>
            </a:r>
            <a:r>
              <a:rPr lang="en-US" altLang="zh-TW" sz="2800" b="1" dirty="0">
                <a:latin typeface="微軟正黑體" panose="020B0604030504040204" pitchFamily="34" charset="-120"/>
                <a:ea typeface="微軟正黑體" panose="020B0604030504040204" pitchFamily="34" charset="-120"/>
              </a:rPr>
              <a:t>DMS</a:t>
            </a:r>
            <a:r>
              <a:rPr lang="zh-TW" altLang="en-US" sz="2800" b="1" dirty="0">
                <a:latin typeface="微軟正黑體" panose="020B0604030504040204" pitchFamily="34" charset="-120"/>
                <a:ea typeface="微軟正黑體" panose="020B0604030504040204" pitchFamily="34" charset="-120"/>
              </a:rPr>
              <a:t>的先前訓練和符合使用者所期望的行為上，提升其評估的作業。</a:t>
            </a:r>
            <a:endParaRPr lang="en-US" altLang="zh-TW" sz="2800" b="1" dirty="0">
              <a:solidFill>
                <a:srgbClr val="C00000"/>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9E0237B0-7436-446D-B003-F5FD89AC1D38}"/>
              </a:ext>
            </a:extLst>
          </p:cNvPr>
          <p:cNvSpPr/>
          <p:nvPr/>
        </p:nvSpPr>
        <p:spPr>
          <a:xfrm>
            <a:off x="1133163" y="4244689"/>
            <a:ext cx="9925674" cy="532765"/>
          </a:xfrm>
          <a:prstGeom prst="rect">
            <a:avLst/>
          </a:prstGeom>
        </p:spPr>
        <p:txBody>
          <a:bodyPr wrap="square">
            <a:spAutoFit/>
          </a:bodyPr>
          <a:lstStyle/>
          <a:p>
            <a:pPr lvl="0"/>
            <a:r>
              <a:rPr lang="zh-TW" altLang="en-US" sz="2800" b="1" dirty="0">
                <a:latin typeface="微軟正黑體" panose="020B0604030504040204" pitchFamily="34" charset="-120"/>
                <a:ea typeface="微軟正黑體" panose="020B0604030504040204" pitchFamily="34" charset="-120"/>
              </a:rPr>
              <a:t>自動化的</a:t>
            </a:r>
            <a:r>
              <a:rPr lang="en-US" altLang="zh-TW" sz="2800" b="1" dirty="0">
                <a:latin typeface="微軟正黑體" panose="020B0604030504040204" pitchFamily="34" charset="-120"/>
                <a:ea typeface="微軟正黑體" panose="020B0604030504040204" pitchFamily="34" charset="-120"/>
              </a:rPr>
              <a:t>DMS</a:t>
            </a:r>
            <a:r>
              <a:rPr lang="zh-TW" altLang="en-US" sz="2800" b="1" dirty="0">
                <a:latin typeface="微軟正黑體" panose="020B0604030504040204" pitchFamily="34" charset="-120"/>
                <a:ea typeface="微軟正黑體" panose="020B0604030504040204" pitchFamily="34" charset="-120"/>
              </a:rPr>
              <a:t>可以根據需要提供監督和糾正駕駛者行為的功能</a:t>
            </a:r>
            <a:endParaRPr lang="en-US" altLang="zh-TW" sz="2800" b="1" dirty="0">
              <a:solidFill>
                <a:srgbClr val="C00000"/>
              </a:solidFill>
              <a:latin typeface="微軟正黑體" panose="020B0604030504040204" pitchFamily="34" charset="-120"/>
              <a:ea typeface="微軟正黑體" panose="020B0604030504040204" pitchFamily="34" charset="-120"/>
            </a:endParaRPr>
          </a:p>
        </p:txBody>
      </p:sp>
      <p:cxnSp>
        <p:nvCxnSpPr>
          <p:cNvPr id="12" name="直線單箭頭接點 11">
            <a:extLst>
              <a:ext uri="{FF2B5EF4-FFF2-40B4-BE49-F238E27FC236}">
                <a16:creationId xmlns:a16="http://schemas.microsoft.com/office/drawing/2014/main" id="{E6D2E4B2-E27F-4D4C-A6D1-E5AB48F07CB9}"/>
              </a:ext>
            </a:extLst>
          </p:cNvPr>
          <p:cNvCxnSpPr>
            <a:cxnSpLocks/>
          </p:cNvCxnSpPr>
          <p:nvPr/>
        </p:nvCxnSpPr>
        <p:spPr>
          <a:xfrm>
            <a:off x="6037955" y="4847961"/>
            <a:ext cx="0" cy="4559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13" name="矩形: 圓角 12">
            <a:extLst>
              <a:ext uri="{FF2B5EF4-FFF2-40B4-BE49-F238E27FC236}">
                <a16:creationId xmlns:a16="http://schemas.microsoft.com/office/drawing/2014/main" id="{89B3D243-DBDE-4CFC-8661-228667E83FA0}"/>
              </a:ext>
            </a:extLst>
          </p:cNvPr>
          <p:cNvSpPr/>
          <p:nvPr/>
        </p:nvSpPr>
        <p:spPr>
          <a:xfrm>
            <a:off x="767060" y="5374370"/>
            <a:ext cx="10568054" cy="1483630"/>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若駕駛者所駕駛的場景預測出需要大量的視覺負荷量，而駕駛者所計算出來的眼睛移動距離比預測值低，則可以根據自動警告或車輛控制進行調整，以防止接管中的潛在風險</a:t>
            </a:r>
          </a:p>
        </p:txBody>
      </p:sp>
    </p:spTree>
    <p:extLst>
      <p:ext uri="{BB962C8B-B14F-4D97-AF65-F5344CB8AC3E}">
        <p14:creationId xmlns:p14="http://schemas.microsoft.com/office/powerpoint/2010/main" val="3617162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1700669"/>
            <a:ext cx="11091538"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駕駛者監控系統（</a:t>
            </a:r>
            <a:r>
              <a:rPr lang="en-US" altLang="zh-TW" sz="2800" b="1" dirty="0">
                <a:latin typeface="微軟正黑體" panose="020B0604030504040204" pitchFamily="34" charset="-120"/>
                <a:ea typeface="微軟正黑體" panose="020B0604030504040204" pitchFamily="34" charset="-120"/>
              </a:rPr>
              <a:t>DMS</a:t>
            </a:r>
            <a:r>
              <a:rPr lang="zh-TW" altLang="en-US" sz="2800" b="1" dirty="0">
                <a:latin typeface="微軟正黑體" panose="020B0604030504040204" pitchFamily="34" charset="-120"/>
                <a:ea typeface="微軟正黑體" panose="020B0604030504040204" pitchFamily="34" charset="-120"/>
              </a:rPr>
              <a:t>）不像人類能輕易的理解簡單和需要高需求的駕駛場景，它需要一個事先的編碼，以確保所記錄的眼睛移動能對應到駕駛場景的視覺需求</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1286093" y="3429000"/>
            <a:ext cx="9205444"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先前的研究大多都是與駕駛場景內容和駕駛負荷量相結合</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81948C3B-6093-49EF-9EED-512EFA5D0127}"/>
              </a:ext>
            </a:extLst>
          </p:cNvPr>
          <p:cNvSpPr/>
          <p:nvPr/>
        </p:nvSpPr>
        <p:spPr>
          <a:xfrm>
            <a:off x="403777" y="4203224"/>
            <a:ext cx="11091540" cy="954107"/>
          </a:xfrm>
          <a:prstGeom prst="rect">
            <a:avLst/>
          </a:prstGeom>
        </p:spPr>
        <p:txBody>
          <a:bodyPr wrap="square">
            <a:spAutoFit/>
          </a:bodyPr>
          <a:lstStyle/>
          <a:p>
            <a:pPr marL="457200" lvl="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 De </a:t>
            </a:r>
            <a:r>
              <a:rPr lang="en-US" altLang="zh-TW" sz="2800" b="1" dirty="0" err="1">
                <a:solidFill>
                  <a:prstClr val="black"/>
                </a:solidFill>
                <a:latin typeface="微軟正黑體" panose="020B0604030504040204" pitchFamily="34" charset="-120"/>
                <a:ea typeface="微軟正黑體" panose="020B0604030504040204" pitchFamily="34" charset="-120"/>
              </a:rPr>
              <a:t>Waard</a:t>
            </a:r>
            <a:r>
              <a:rPr lang="en-US" altLang="zh-TW" sz="2800" b="1" dirty="0">
                <a:solidFill>
                  <a:prstClr val="black"/>
                </a:solidFill>
                <a:latin typeface="微軟正黑體" panose="020B0604030504040204" pitchFamily="34" charset="-120"/>
                <a:ea typeface="微軟正黑體" panose="020B0604030504040204" pitchFamily="34" charset="-120"/>
              </a:rPr>
              <a:t> (1996)</a:t>
            </a:r>
            <a:r>
              <a:rPr lang="zh-TW" altLang="en-US" sz="2800" b="1" dirty="0">
                <a:solidFill>
                  <a:prstClr val="black"/>
                </a:solidFill>
                <a:latin typeface="微軟正黑體" panose="020B0604030504040204" pitchFamily="34" charset="-120"/>
                <a:ea typeface="微軟正黑體" panose="020B0604030504040204" pitchFamily="34" charset="-120"/>
              </a:rPr>
              <a:t>證明</a:t>
            </a:r>
            <a:r>
              <a:rPr lang="zh-TW" altLang="en-US" sz="2800" b="1" dirty="0">
                <a:solidFill>
                  <a:srgbClr val="C00000"/>
                </a:solidFill>
                <a:latin typeface="微軟正黑體" panose="020B0604030504040204" pitchFamily="34" charset="-120"/>
                <a:ea typeface="微軟正黑體" panose="020B0604030504040204" pitchFamily="34" charset="-120"/>
              </a:rPr>
              <a:t>沒有出入口的高速公路</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00000"/>
                </a:solidFill>
                <a:latin typeface="微軟正黑體" panose="020B0604030504040204" pitchFamily="34" charset="-120"/>
                <a:ea typeface="微軟正黑體" panose="020B0604030504040204" pitchFamily="34" charset="-120"/>
              </a:rPr>
              <a:t>沒有噪音柵欄</a:t>
            </a:r>
            <a:r>
              <a:rPr lang="zh-TW" altLang="en-US" sz="2800" b="1" dirty="0">
                <a:solidFill>
                  <a:prstClr val="black"/>
                </a:solidFill>
                <a:latin typeface="微軟正黑體" panose="020B0604030504040204" pitchFamily="34" charset="-120"/>
                <a:ea typeface="微軟正黑體" panose="020B0604030504040204" pitchFamily="34" charset="-120"/>
              </a:rPr>
              <a:t>以及</a:t>
            </a:r>
            <a:r>
              <a:rPr lang="zh-TW" altLang="en-US" sz="2800" b="1" dirty="0">
                <a:solidFill>
                  <a:srgbClr val="C00000"/>
                </a:solidFill>
                <a:latin typeface="微軟正黑體" panose="020B0604030504040204" pitchFamily="34" charset="-120"/>
                <a:ea typeface="微軟正黑體" panose="020B0604030504040204" pitchFamily="34" charset="-120"/>
              </a:rPr>
              <a:t>荒野農村植被</a:t>
            </a:r>
            <a:r>
              <a:rPr lang="zh-TW" altLang="en-US" sz="2800" b="1" dirty="0">
                <a:latin typeface="微軟正黑體" panose="020B0604030504040204" pitchFamily="34" charset="-120"/>
                <a:ea typeface="微軟正黑體" panose="020B0604030504040204" pitchFamily="34" charset="-120"/>
              </a:rPr>
              <a:t>的道路，都</a:t>
            </a:r>
            <a:r>
              <a:rPr lang="zh-TW" altLang="en-US" sz="2800" b="1" dirty="0">
                <a:solidFill>
                  <a:prstClr val="black"/>
                </a:solidFill>
                <a:latin typeface="微軟正黑體" panose="020B0604030504040204" pitchFamily="34" charset="-120"/>
                <a:ea typeface="微軟正黑體" panose="020B0604030504040204" pitchFamily="34" charset="-120"/>
              </a:rPr>
              <a:t>會增加駕駛者的負荷量。</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54778E92-6A5C-4C2A-9869-35802E971687}"/>
              </a:ext>
            </a:extLst>
          </p:cNvPr>
          <p:cNvSpPr/>
          <p:nvPr/>
        </p:nvSpPr>
        <p:spPr>
          <a:xfrm>
            <a:off x="403775" y="5157331"/>
            <a:ext cx="11091540" cy="954107"/>
          </a:xfrm>
          <a:prstGeom prst="rect">
            <a:avLst/>
          </a:prstGeom>
        </p:spPr>
        <p:txBody>
          <a:bodyPr wrap="square">
            <a:spAutoFit/>
          </a:bodyPr>
          <a:lstStyle/>
          <a:p>
            <a:pPr marL="457200" indent="-457200">
              <a:buFont typeface="微軟正黑體" panose="020B0604030504040204" pitchFamily="34" charset="-120"/>
              <a:buChar char="→"/>
            </a:pPr>
            <a:r>
              <a:rPr lang="en-US" altLang="zh-TW" sz="2800" b="1" dirty="0">
                <a:solidFill>
                  <a:prstClr val="black"/>
                </a:solidFill>
                <a:latin typeface="微軟正黑體" panose="020B0604030504040204" pitchFamily="34" charset="-120"/>
                <a:ea typeface="微軟正黑體" panose="020B0604030504040204" pitchFamily="34" charset="-120"/>
              </a:rPr>
              <a:t> Foy and Chapman (2018) </a:t>
            </a:r>
            <a:r>
              <a:rPr lang="zh-TW" altLang="en-US" sz="2800" b="1" dirty="0">
                <a:solidFill>
                  <a:prstClr val="black"/>
                </a:solidFill>
                <a:latin typeface="微軟正黑體" panose="020B0604030504040204" pitchFamily="34" charset="-120"/>
                <a:ea typeface="微軟正黑體" panose="020B0604030504040204" pitchFamily="34" charset="-120"/>
              </a:rPr>
              <a:t>證明對於虛擬道路類型，其心理需求的反應由高至低分別為郊區道路，市中心，主幹</a:t>
            </a:r>
            <a:r>
              <a:rPr lang="en-US" altLang="zh-TW" sz="2800" b="1" dirty="0">
                <a:solidFill>
                  <a:prstClr val="black"/>
                </a:solidFill>
                <a:latin typeface="微軟正黑體" panose="020B0604030504040204" pitchFamily="34" charset="-120"/>
                <a:ea typeface="微軟正黑體" panose="020B0604030504040204" pitchFamily="34" charset="-120"/>
              </a:rPr>
              <a:t>A</a:t>
            </a:r>
            <a:r>
              <a:rPr lang="zh-TW" altLang="en-US" sz="2800" b="1" dirty="0">
                <a:solidFill>
                  <a:prstClr val="black"/>
                </a:solidFill>
                <a:latin typeface="微軟正黑體" panose="020B0604030504040204" pitchFamily="34" charset="-120"/>
                <a:ea typeface="微軟正黑體" panose="020B0604030504040204" pitchFamily="34" charset="-120"/>
              </a:rPr>
              <a:t>道路和雙車道</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05678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1700669"/>
            <a:ext cx="11091538"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latin typeface="微軟正黑體" panose="020B0604030504040204" pitchFamily="34" charset="-120"/>
                <a:ea typeface="微軟正黑體" panose="020B0604030504040204" pitchFamily="34" charset="-120"/>
              </a:rPr>
              <a:t>Victor (2005)</a:t>
            </a:r>
            <a:r>
              <a:rPr lang="zh-TW" altLang="en-US" sz="2800" b="1" dirty="0">
                <a:latin typeface="微軟正黑體" panose="020B0604030504040204" pitchFamily="34" charset="-120"/>
                <a:ea typeface="微軟正黑體" panose="020B0604030504040204" pitchFamily="34" charset="-120"/>
              </a:rPr>
              <a:t>提出</a:t>
            </a:r>
            <a:r>
              <a:rPr lang="zh-TW" altLang="en-US" sz="2800" b="1" dirty="0">
                <a:solidFill>
                  <a:srgbClr val="C00000"/>
                </a:solidFill>
                <a:latin typeface="微軟正黑體" panose="020B0604030504040204" pitchFamily="34" charset="-120"/>
                <a:ea typeface="微軟正黑體" panose="020B0604030504040204" pitchFamily="34" charset="-120"/>
              </a:rPr>
              <a:t>駕駛者所經歷的視覺資訊</a:t>
            </a:r>
            <a:r>
              <a:rPr lang="zh-TW" altLang="en-US" sz="2800" b="1" dirty="0">
                <a:solidFill>
                  <a:prstClr val="black"/>
                </a:solidFill>
                <a:latin typeface="微軟正黑體" panose="020B0604030504040204" pitchFamily="34" charset="-120"/>
                <a:ea typeface="微軟正黑體" panose="020B0604030504040204" pitchFamily="34" charset="-120"/>
              </a:rPr>
              <a:t>與</a:t>
            </a:r>
            <a:r>
              <a:rPr lang="zh-TW" altLang="en-US" sz="2800" b="1" dirty="0">
                <a:solidFill>
                  <a:srgbClr val="C00000"/>
                </a:solidFill>
                <a:latin typeface="微軟正黑體" panose="020B0604030504040204" pitchFamily="34" charset="-120"/>
                <a:ea typeface="微軟正黑體" panose="020B0604030504040204" pitchFamily="34" charset="-120"/>
              </a:rPr>
              <a:t>指導駕駛者行為的視覺資訊</a:t>
            </a:r>
            <a:r>
              <a:rPr lang="zh-TW" altLang="en-US" sz="2800" b="1" dirty="0">
                <a:solidFill>
                  <a:prstClr val="black"/>
                </a:solidFill>
                <a:latin typeface="微軟正黑體" panose="020B0604030504040204" pitchFamily="34" charset="-120"/>
                <a:ea typeface="微軟正黑體" panose="020B0604030504040204" pitchFamily="34" charset="-120"/>
              </a:rPr>
              <a:t>不一樣。</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550229" y="2988866"/>
            <a:ext cx="11091540" cy="954107"/>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從自動化到手動的階段，假設眼睛會進行準備的活動，這些活動可以在實驗室中進行測量，根據道路上的測量值進行檢查。</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圓角矩形 1"/>
          <p:cNvSpPr/>
          <p:nvPr/>
        </p:nvSpPr>
        <p:spPr>
          <a:xfrm>
            <a:off x="318193" y="2822382"/>
            <a:ext cx="11555613" cy="1287076"/>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4" name="直線單箭頭接點 3"/>
          <p:cNvCxnSpPr/>
          <p:nvPr/>
        </p:nvCxnSpPr>
        <p:spPr>
          <a:xfrm>
            <a:off x="6063045" y="4397141"/>
            <a:ext cx="0" cy="433137"/>
          </a:xfrm>
          <a:prstGeom prst="straightConnector1">
            <a:avLst/>
          </a:prstGeom>
          <a:ln w="762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圓角矩形 5"/>
          <p:cNvSpPr/>
          <p:nvPr/>
        </p:nvSpPr>
        <p:spPr>
          <a:xfrm>
            <a:off x="1142426" y="5117961"/>
            <a:ext cx="9907145" cy="954107"/>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目的在於駕駛員關注道路時與恢復手動控制之間的眼球移動</a:t>
            </a:r>
          </a:p>
        </p:txBody>
      </p:sp>
    </p:spTree>
    <p:extLst>
      <p:ext uri="{BB962C8B-B14F-4D97-AF65-F5344CB8AC3E}">
        <p14:creationId xmlns:p14="http://schemas.microsoft.com/office/powerpoint/2010/main" val="195218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472604" y="3429000"/>
            <a:ext cx="11246789" cy="1384995"/>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此研究將駕駛場景的內容與駕駛者視覺努力程度和眼睛的測量值相結合，研究的方法是為了證實目前駕駛者在實際自動車接管時，透過</a:t>
            </a:r>
            <a:r>
              <a:rPr lang="en-US" altLang="zh-TW" sz="2800" b="1" dirty="0">
                <a:solidFill>
                  <a:prstClr val="black"/>
                </a:solidFill>
                <a:latin typeface="微軟正黑體" panose="020B0604030504040204" pitchFamily="34" charset="-120"/>
                <a:ea typeface="微軟正黑體" panose="020B0604030504040204" pitchFamily="34" charset="-120"/>
              </a:rPr>
              <a:t>DMS</a:t>
            </a:r>
            <a:r>
              <a:rPr lang="zh-TW" altLang="en-US" sz="2800" b="1" dirty="0">
                <a:solidFill>
                  <a:prstClr val="black"/>
                </a:solidFill>
                <a:latin typeface="微軟正黑體" panose="020B0604030504040204" pitchFamily="34" charset="-120"/>
                <a:ea typeface="微軟正黑體" panose="020B0604030504040204" pitchFamily="34" charset="-120"/>
              </a:rPr>
              <a:t>的辨識技術，其眼睛的移動方式。</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 name="圓角矩形 1"/>
          <p:cNvSpPr/>
          <p:nvPr/>
        </p:nvSpPr>
        <p:spPr>
          <a:xfrm>
            <a:off x="318191" y="3064042"/>
            <a:ext cx="11555613" cy="2068564"/>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543440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901023"/>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受試者：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779417" y="4257331"/>
            <a:ext cx="10379308"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平均駕駛經驗約為七年（</a:t>
            </a:r>
            <a:r>
              <a:rPr lang="en-US" altLang="zh-TW" sz="2800" b="1" dirty="0">
                <a:solidFill>
                  <a:prstClr val="black"/>
                </a:solidFill>
                <a:latin typeface="微軟正黑體" panose="020B0604030504040204" pitchFamily="34" charset="-120"/>
                <a:ea typeface="微軟正黑體" panose="020B0604030504040204" pitchFamily="34" charset="-120"/>
              </a:rPr>
              <a:t>M  = 7.20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SD  = 4.20</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11" name="矩形 10"/>
          <p:cNvSpPr/>
          <p:nvPr/>
        </p:nvSpPr>
        <p:spPr>
          <a:xfrm>
            <a:off x="627017" y="2630394"/>
            <a:ext cx="9551699" cy="523220"/>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a:solidFill>
                  <a:prstClr val="black"/>
                </a:solidFill>
                <a:latin typeface="微軟正黑體" panose="020B0604030504040204" pitchFamily="34" charset="-120"/>
                <a:ea typeface="微軟正黑體" panose="020B0604030504040204" pitchFamily="34" charset="-120"/>
              </a:rPr>
              <a:t>位（</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名女性，</a:t>
            </a:r>
            <a:r>
              <a:rPr lang="en-US" altLang="zh-TW" sz="2800" b="1" dirty="0">
                <a:solidFill>
                  <a:prstClr val="black"/>
                </a:solidFill>
                <a:latin typeface="微軟正黑體" panose="020B0604030504040204" pitchFamily="34" charset="-120"/>
                <a:ea typeface="微軟正黑體" panose="020B0604030504040204" pitchFamily="34" charset="-120"/>
              </a:rPr>
              <a:t>9</a:t>
            </a:r>
            <a:r>
              <a:rPr lang="zh-TW" altLang="en-US" sz="2800" b="1" dirty="0">
                <a:solidFill>
                  <a:prstClr val="black"/>
                </a:solidFill>
                <a:latin typeface="微軟正黑體" panose="020B0604030504040204" pitchFamily="34" charset="-120"/>
                <a:ea typeface="微軟正黑體" panose="020B0604030504040204" pitchFamily="34" charset="-120"/>
              </a:rPr>
              <a:t>名男性）</a:t>
            </a:r>
          </a:p>
        </p:txBody>
      </p:sp>
      <p:sp>
        <p:nvSpPr>
          <p:cNvPr id="19" name="矩形 18">
            <a:extLst>
              <a:ext uri="{FF2B5EF4-FFF2-40B4-BE49-F238E27FC236}">
                <a16:creationId xmlns:a16="http://schemas.microsoft.com/office/drawing/2014/main" id="{325203E6-72F2-4104-B963-98D2F99543AB}"/>
              </a:ext>
            </a:extLst>
          </p:cNvPr>
          <p:cNvSpPr/>
          <p:nvPr/>
        </p:nvSpPr>
        <p:spPr>
          <a:xfrm>
            <a:off x="779417" y="3466958"/>
            <a:ext cx="10379308"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年齡在</a:t>
            </a:r>
            <a:r>
              <a:rPr lang="en-US" altLang="zh-TW" sz="2800" b="1" dirty="0">
                <a:solidFill>
                  <a:prstClr val="black"/>
                </a:solidFill>
                <a:latin typeface="微軟正黑體" panose="020B0604030504040204" pitchFamily="34" charset="-120"/>
                <a:ea typeface="微軟正黑體" panose="020B0604030504040204" pitchFamily="34" charset="-120"/>
              </a:rPr>
              <a:t>18</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en-US" altLang="zh-TW" sz="2800" b="1" dirty="0">
                <a:solidFill>
                  <a:prstClr val="black"/>
                </a:solidFill>
                <a:latin typeface="微軟正黑體" panose="020B0604030504040204" pitchFamily="34" charset="-120"/>
                <a:ea typeface="微軟正黑體" panose="020B0604030504040204" pitchFamily="34" charset="-120"/>
              </a:rPr>
              <a:t>36</a:t>
            </a:r>
            <a:r>
              <a:rPr lang="zh-TW" altLang="en-US" sz="2800" b="1" dirty="0">
                <a:solidFill>
                  <a:prstClr val="black"/>
                </a:solidFill>
                <a:latin typeface="微軟正黑體" panose="020B0604030504040204" pitchFamily="34" charset="-120"/>
                <a:ea typeface="微軟正黑體" panose="020B0604030504040204" pitchFamily="34" charset="-120"/>
              </a:rPr>
              <a:t>歲（</a:t>
            </a:r>
            <a:r>
              <a:rPr lang="en-US" altLang="zh-TW" sz="2800" b="1" dirty="0">
                <a:solidFill>
                  <a:prstClr val="black"/>
                </a:solidFill>
                <a:latin typeface="微軟正黑體" panose="020B0604030504040204" pitchFamily="34" charset="-120"/>
                <a:ea typeface="微軟正黑體" panose="020B0604030504040204" pitchFamily="34" charset="-120"/>
              </a:rPr>
              <a:t>M  = 26.60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SD  = 4.26</a:t>
            </a:r>
            <a:r>
              <a:rPr lang="zh-TW" altLang="en-US" sz="2800" b="1" dirty="0">
                <a:solidFill>
                  <a:prstClr val="black"/>
                </a:solidFill>
                <a:latin typeface="微軟正黑體" panose="020B0604030504040204" pitchFamily="34" charset="-120"/>
                <a:ea typeface="微軟正黑體" panose="020B0604030504040204" pitchFamily="34" charset="-120"/>
              </a:rPr>
              <a:t>）之間</a:t>
            </a:r>
          </a:p>
        </p:txBody>
      </p:sp>
    </p:spTree>
    <p:extLst>
      <p:ext uri="{BB962C8B-B14F-4D97-AF65-F5344CB8AC3E}">
        <p14:creationId xmlns:p14="http://schemas.microsoft.com/office/powerpoint/2010/main" val="3523997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281498" y="1679987"/>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281498" y="2203207"/>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下巴支架的</a:t>
            </a:r>
            <a:r>
              <a:rPr lang="en-US" altLang="zh-TW" sz="2800" b="1" dirty="0">
                <a:solidFill>
                  <a:prstClr val="black"/>
                </a:solidFill>
                <a:latin typeface="微軟正黑體" panose="020B0604030504040204" pitchFamily="34" charset="-120"/>
                <a:ea typeface="微軟正黑體" panose="020B0604030504040204" pitchFamily="34" charset="-120"/>
              </a:rPr>
              <a:t>SR Research </a:t>
            </a:r>
            <a:r>
              <a:rPr lang="en-US" altLang="zh-TW" sz="2800" b="1" dirty="0" err="1">
                <a:solidFill>
                  <a:prstClr val="black"/>
                </a:solidFill>
                <a:latin typeface="微軟正黑體" panose="020B0604030504040204" pitchFamily="34" charset="-120"/>
                <a:ea typeface="微軟正黑體" panose="020B0604030504040204" pitchFamily="34" charset="-120"/>
              </a:rPr>
              <a:t>Eyelink</a:t>
            </a:r>
            <a:r>
              <a:rPr lang="en-US" altLang="zh-TW" sz="2800" b="1" dirty="0">
                <a:solidFill>
                  <a:prstClr val="black"/>
                </a:solidFill>
                <a:latin typeface="微軟正黑體" panose="020B0604030504040204" pitchFamily="34" charset="-120"/>
                <a:ea typeface="微軟正黑體" panose="020B0604030504040204" pitchFamily="34" charset="-120"/>
              </a:rPr>
              <a:t> 1000 Plus</a:t>
            </a:r>
            <a:r>
              <a:rPr lang="zh-TW" altLang="en-US" sz="2800" b="1" dirty="0">
                <a:solidFill>
                  <a:prstClr val="black"/>
                </a:solidFill>
                <a:latin typeface="微軟正黑體" panose="020B0604030504040204" pitchFamily="34" charset="-120"/>
                <a:ea typeface="微軟正黑體" panose="020B0604030504040204" pitchFamily="34" charset="-120"/>
              </a:rPr>
              <a:t>眼動儀</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7" y="2912262"/>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遊戲方向盤</a:t>
            </a:r>
            <a:r>
              <a:rPr lang="en-US" altLang="zh-TW" sz="2800" b="1" dirty="0">
                <a:solidFill>
                  <a:prstClr val="black"/>
                </a:solidFill>
                <a:latin typeface="微軟正黑體" panose="020B0604030504040204" pitchFamily="34" charset="-120"/>
                <a:ea typeface="微軟正黑體" panose="020B0604030504040204" pitchFamily="34" charset="-120"/>
              </a:rPr>
              <a:t>(Logitech G27)</a:t>
            </a:r>
          </a:p>
        </p:txBody>
      </p:sp>
      <p:sp>
        <p:nvSpPr>
          <p:cNvPr id="19" name="矩形 18"/>
          <p:cNvSpPr/>
          <p:nvPr/>
        </p:nvSpPr>
        <p:spPr>
          <a:xfrm>
            <a:off x="281497" y="3621316"/>
            <a:ext cx="10778921"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BenQ XL2420T-B</a:t>
            </a:r>
            <a:r>
              <a:rPr lang="zh-TW" altLang="en-US" sz="2800" b="1" dirty="0">
                <a:solidFill>
                  <a:prstClr val="black"/>
                </a:solidFill>
                <a:latin typeface="微軟正黑體" panose="020B0604030504040204" pitchFamily="34" charset="-120"/>
                <a:ea typeface="微軟正黑體" panose="020B0604030504040204" pitchFamily="34" charset="-120"/>
              </a:rPr>
              <a:t>顯示器</a:t>
            </a:r>
            <a:r>
              <a:rPr lang="en-US" altLang="zh-TW" sz="2800" b="1" dirty="0">
                <a:solidFill>
                  <a:prstClr val="black"/>
                </a:solidFill>
                <a:latin typeface="微軟正黑體" panose="020B0604030504040204" pitchFamily="34" charset="-120"/>
                <a:ea typeface="微軟正黑體" panose="020B0604030504040204" pitchFamily="34" charset="-120"/>
              </a:rPr>
              <a:t>(1920×1080</a:t>
            </a:r>
            <a:r>
              <a:rPr lang="zh-TW" altLang="en-US" sz="2800" b="1" dirty="0">
                <a:solidFill>
                  <a:prstClr val="black"/>
                </a:solidFill>
                <a:latin typeface="微軟正黑體" panose="020B0604030504040204" pitchFamily="34" charset="-120"/>
                <a:ea typeface="微軟正黑體" panose="020B0604030504040204" pitchFamily="34" charset="-120"/>
              </a:rPr>
              <a:t>像素</a:t>
            </a:r>
            <a:r>
              <a:rPr lang="en-US" altLang="zh-TW" sz="2800" b="1" dirty="0">
                <a:solidFill>
                  <a:prstClr val="black"/>
                </a:solidFill>
                <a:latin typeface="微軟正黑體" panose="020B0604030504040204" pitchFamily="34" charset="-120"/>
                <a:ea typeface="微軟正黑體" panose="020B0604030504040204" pitchFamily="34" charset="-120"/>
              </a:rPr>
              <a:t>)</a:t>
            </a:r>
          </a:p>
        </p:txBody>
      </p:sp>
      <p:sp>
        <p:nvSpPr>
          <p:cNvPr id="5" name="矩形 4">
            <a:extLst>
              <a:ext uri="{FF2B5EF4-FFF2-40B4-BE49-F238E27FC236}">
                <a16:creationId xmlns:a16="http://schemas.microsoft.com/office/drawing/2014/main" id="{0B4B3313-483E-479B-BC93-7A8D1D57230E}"/>
              </a:ext>
            </a:extLst>
          </p:cNvPr>
          <p:cNvSpPr/>
          <p:nvPr/>
        </p:nvSpPr>
        <p:spPr>
          <a:xfrm>
            <a:off x="718078" y="4431823"/>
            <a:ext cx="6994420" cy="1384995"/>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顯示器位於參與者前方約</a:t>
            </a:r>
            <a:r>
              <a:rPr lang="en-US" altLang="zh-TW" sz="2800" b="1" dirty="0">
                <a:solidFill>
                  <a:prstClr val="black"/>
                </a:solidFill>
                <a:latin typeface="微軟正黑體" panose="020B0604030504040204" pitchFamily="34" charset="-120"/>
                <a:ea typeface="微軟正黑體" panose="020B0604030504040204" pitchFamily="34" charset="-120"/>
              </a:rPr>
              <a:t>95cm</a:t>
            </a:r>
            <a:r>
              <a:rPr lang="zh-TW" altLang="en-US" sz="2800" b="1" dirty="0">
                <a:solidFill>
                  <a:prstClr val="black"/>
                </a:solidFill>
                <a:latin typeface="微軟正黑體" panose="020B0604030504040204" pitchFamily="34" charset="-120"/>
                <a:ea typeface="微軟正黑體" panose="020B0604030504040204" pitchFamily="34" charset="-120"/>
              </a:rPr>
              <a:t>處</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眼動追蹤攝影機</a:t>
            </a:r>
            <a:r>
              <a:rPr lang="en-US" altLang="zh-TW" sz="2800" b="1" dirty="0">
                <a:solidFill>
                  <a:prstClr val="black"/>
                </a:solidFill>
                <a:latin typeface="微軟正黑體" panose="020B0604030504040204" pitchFamily="34" charset="-120"/>
                <a:ea typeface="微軟正黑體" panose="020B0604030504040204" pitchFamily="34" charset="-120"/>
              </a:rPr>
              <a:t>(IR source)</a:t>
            </a:r>
            <a:r>
              <a:rPr lang="zh-TW" altLang="en-US" sz="2800" b="1" dirty="0">
                <a:solidFill>
                  <a:prstClr val="black"/>
                </a:solidFill>
                <a:latin typeface="微軟正黑體" panose="020B0604030504040204" pitchFamily="34" charset="-120"/>
                <a:ea typeface="微軟正黑體" panose="020B0604030504040204" pitchFamily="34" charset="-120"/>
              </a:rPr>
              <a:t>位於參與者前方約</a:t>
            </a:r>
            <a:r>
              <a:rPr lang="en-US" altLang="zh-TW" sz="2800" b="1" dirty="0">
                <a:solidFill>
                  <a:prstClr val="black"/>
                </a:solidFill>
                <a:latin typeface="微軟正黑體" panose="020B0604030504040204" pitchFamily="34" charset="-120"/>
                <a:ea typeface="微軟正黑體" panose="020B0604030504040204" pitchFamily="34" charset="-120"/>
              </a:rPr>
              <a:t>60cm</a:t>
            </a:r>
            <a:r>
              <a:rPr lang="zh-TW" altLang="en-US" sz="2800" b="1" dirty="0">
                <a:solidFill>
                  <a:prstClr val="black"/>
                </a:solidFill>
                <a:latin typeface="微軟正黑體" panose="020B0604030504040204" pitchFamily="34" charset="-120"/>
                <a:ea typeface="微軟正黑體" panose="020B0604030504040204" pitchFamily="34" charset="-120"/>
              </a:rPr>
              <a:t>處</a:t>
            </a:r>
          </a:p>
        </p:txBody>
      </p:sp>
      <p:pic>
        <p:nvPicPr>
          <p:cNvPr id="6" name="圖片 5">
            <a:extLst>
              <a:ext uri="{FF2B5EF4-FFF2-40B4-BE49-F238E27FC236}">
                <a16:creationId xmlns:a16="http://schemas.microsoft.com/office/drawing/2014/main" id="{B321C1BC-FC12-402B-A13F-1509A44658EF}"/>
              </a:ext>
            </a:extLst>
          </p:cNvPr>
          <p:cNvPicPr>
            <a:picLocks noChangeAspect="1"/>
          </p:cNvPicPr>
          <p:nvPr/>
        </p:nvPicPr>
        <p:blipFill>
          <a:blip r:embed="rId3"/>
          <a:stretch>
            <a:fillRect/>
          </a:stretch>
        </p:blipFill>
        <p:spPr>
          <a:xfrm>
            <a:off x="8058017" y="2810809"/>
            <a:ext cx="4133983" cy="4009883"/>
          </a:xfrm>
          <a:prstGeom prst="rect">
            <a:avLst/>
          </a:prstGeom>
        </p:spPr>
      </p:pic>
    </p:spTree>
    <p:extLst>
      <p:ext uri="{BB962C8B-B14F-4D97-AF65-F5344CB8AC3E}">
        <p14:creationId xmlns:p14="http://schemas.microsoft.com/office/powerpoint/2010/main" val="2158926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矩形 17"/>
          <p:cNvSpPr/>
          <p:nvPr/>
        </p:nvSpPr>
        <p:spPr>
          <a:xfrm>
            <a:off x="257000" y="4037119"/>
            <a:ext cx="10464797"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駕駛影片觀看大約</a:t>
            </a:r>
            <a:r>
              <a:rPr lang="en-US" altLang="zh-TW" sz="2800" b="1" dirty="0">
                <a:latin typeface="微軟正黑體" panose="020B0604030504040204" pitchFamily="34" charset="-120"/>
                <a:ea typeface="微軟正黑體" panose="020B0604030504040204" pitchFamily="34" charset="-120"/>
              </a:rPr>
              <a:t>15</a:t>
            </a:r>
            <a:r>
              <a:rPr lang="zh-TW" altLang="en-US" sz="2800" b="1" dirty="0">
                <a:latin typeface="微軟正黑體" panose="020B0604030504040204" pitchFamily="34" charset="-120"/>
                <a:ea typeface="微軟正黑體" panose="020B0604030504040204" pitchFamily="34" charset="-120"/>
              </a:rPr>
              <a:t>分鐘</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3" name="矩形 22">
            <a:extLst>
              <a:ext uri="{FF2B5EF4-FFF2-40B4-BE49-F238E27FC236}">
                <a16:creationId xmlns:a16="http://schemas.microsoft.com/office/drawing/2014/main" id="{067D2F8B-B424-405A-BC9B-39A3B3CF9DDE}"/>
              </a:ext>
            </a:extLst>
          </p:cNvPr>
          <p:cNvSpPr/>
          <p:nvPr/>
        </p:nvSpPr>
        <p:spPr>
          <a:xfrm>
            <a:off x="257000" y="2131672"/>
            <a:ext cx="10464797" cy="523220"/>
          </a:xfrm>
          <a:prstGeom prst="rect">
            <a:avLst/>
          </a:prstGeom>
        </p:spPr>
        <p:txBody>
          <a:bodyPr wrap="square">
            <a:spAutoFit/>
          </a:bodyPr>
          <a:lstStyle/>
          <a:p>
            <a:pPr marL="457200" indent="-457200">
              <a:buFont typeface="Arial" panose="020B0604020202020204" pitchFamily="34" charset="0"/>
              <a:buChar char="•"/>
            </a:pPr>
            <a:r>
              <a:rPr lang="en-US" altLang="zh-TW" sz="2800" b="1" dirty="0">
                <a:latin typeface="微軟正黑體" panose="020B0604030504040204" pitchFamily="34" charset="-120"/>
                <a:ea typeface="微軟正黑體" panose="020B0604030504040204" pitchFamily="34" charset="-120"/>
              </a:rPr>
              <a:t>60</a:t>
            </a:r>
            <a:r>
              <a:rPr lang="zh-TW" altLang="en-US" sz="2800" b="1" dirty="0">
                <a:latin typeface="微軟正黑體" panose="020B0604030504040204" pitchFamily="34" charset="-120"/>
                <a:ea typeface="微軟正黑體" panose="020B0604030504040204" pitchFamily="34" charset="-120"/>
              </a:rPr>
              <a:t>個隨機排序的</a:t>
            </a:r>
            <a:r>
              <a:rPr lang="en-US" altLang="zh-TW" sz="2800" b="1" dirty="0">
                <a:latin typeface="微軟正黑體" panose="020B0604030504040204" pitchFamily="34" charset="-120"/>
                <a:ea typeface="微軟正黑體" panose="020B0604030504040204" pitchFamily="34" charset="-120"/>
              </a:rPr>
              <a:t>3sec</a:t>
            </a:r>
            <a:r>
              <a:rPr lang="zh-TW" altLang="en-US" sz="2800" b="1" dirty="0">
                <a:latin typeface="微軟正黑體" panose="020B0604030504040204" pitchFamily="34" charset="-120"/>
                <a:ea typeface="微軟正黑體" panose="020B0604030504040204" pitchFamily="34" charset="-120"/>
              </a:rPr>
              <a:t>駕駛影片</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總共</a:t>
            </a:r>
            <a:r>
              <a:rPr lang="en-US" altLang="zh-TW" sz="2800" b="1" dirty="0">
                <a:latin typeface="微軟正黑體" panose="020B0604030504040204" pitchFamily="34" charset="-120"/>
                <a:ea typeface="微軟正黑體" panose="020B0604030504040204" pitchFamily="34" charset="-120"/>
              </a:rPr>
              <a:t>2</a:t>
            </a:r>
            <a:r>
              <a:rPr lang="zh-TW" altLang="en-US" sz="2800" b="1" dirty="0">
                <a:latin typeface="微軟正黑體" panose="020B0604030504040204" pitchFamily="34" charset="-120"/>
                <a:ea typeface="微軟正黑體" panose="020B0604030504040204" pitchFamily="34" charset="-120"/>
              </a:rPr>
              <a:t>輪，中間休息</a:t>
            </a:r>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分鐘</a:t>
            </a:r>
            <a:r>
              <a:rPr lang="en-US" altLang="zh-TW" sz="2800" b="1" dirty="0">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4" name="矩形 23">
            <a:extLst>
              <a:ext uri="{FF2B5EF4-FFF2-40B4-BE49-F238E27FC236}">
                <a16:creationId xmlns:a16="http://schemas.microsoft.com/office/drawing/2014/main" id="{781D454A-B0C3-45E2-AFDE-FD8900F7D5DD}"/>
              </a:ext>
            </a:extLst>
          </p:cNvPr>
          <p:cNvSpPr/>
          <p:nvPr/>
        </p:nvSpPr>
        <p:spPr>
          <a:xfrm>
            <a:off x="257000" y="2805889"/>
            <a:ext cx="1046479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小片段的影片較能提供有用的眼動數據，因此每個場景的限制都相當相似</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例如道路曲線就不會持續太久</a:t>
            </a:r>
            <a:r>
              <a:rPr lang="en-US" altLang="zh-TW" sz="2800" b="1"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586633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id="{E3399403-13E4-462E-B5B2-39A0D46C0A82}"/>
              </a:ext>
            </a:extLst>
          </p:cNvPr>
          <p:cNvPicPr>
            <a:picLocks noChangeAspect="1"/>
          </p:cNvPicPr>
          <p:nvPr/>
        </p:nvPicPr>
        <p:blipFill>
          <a:blip r:embed="rId3"/>
          <a:stretch>
            <a:fillRect/>
          </a:stretch>
        </p:blipFill>
        <p:spPr>
          <a:xfrm>
            <a:off x="2256924" y="3727434"/>
            <a:ext cx="7678151" cy="3150527"/>
          </a:xfrm>
          <a:prstGeom prst="rect">
            <a:avLst/>
          </a:prstGeom>
        </p:spPr>
      </p:pic>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矩形 20">
            <a:extLst>
              <a:ext uri="{FF2B5EF4-FFF2-40B4-BE49-F238E27FC236}">
                <a16:creationId xmlns:a16="http://schemas.microsoft.com/office/drawing/2014/main" id="{C6201D9D-936C-4155-9F86-4B0FBDCF43B9}"/>
              </a:ext>
            </a:extLst>
          </p:cNvPr>
          <p:cNvSpPr/>
          <p:nvPr/>
        </p:nvSpPr>
        <p:spPr>
          <a:xfrm>
            <a:off x="128500" y="1414982"/>
            <a:ext cx="10464797"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每個測驗一開始都需注視螢幕中央的點，並利用滑鼠點擊該點</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2" name="矩形 21">
            <a:extLst>
              <a:ext uri="{FF2B5EF4-FFF2-40B4-BE49-F238E27FC236}">
                <a16:creationId xmlns:a16="http://schemas.microsoft.com/office/drawing/2014/main" id="{B273BE52-765E-48BD-B971-AA5115891379}"/>
              </a:ext>
            </a:extLst>
          </p:cNvPr>
          <p:cNvSpPr/>
          <p:nvPr/>
        </p:nvSpPr>
        <p:spPr>
          <a:xfrm>
            <a:off x="128500" y="1910994"/>
            <a:ext cx="1172161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播放一段</a:t>
            </a:r>
            <a:r>
              <a:rPr lang="en-US" altLang="zh-TW" sz="2800" b="1" dirty="0">
                <a:latin typeface="微軟正黑體" panose="020B0604030504040204" pitchFamily="34" charset="-120"/>
                <a:ea typeface="微軟正黑體" panose="020B0604030504040204" pitchFamily="34" charset="-120"/>
              </a:rPr>
              <a:t>3sec</a:t>
            </a:r>
            <a:r>
              <a:rPr lang="zh-TW" altLang="en-US" sz="2800" b="1" dirty="0">
                <a:latin typeface="微軟正黑體" panose="020B0604030504040204" pitchFamily="34" charset="-120"/>
                <a:ea typeface="微軟正黑體" panose="020B0604030504040204" pitchFamily="34" charset="-120"/>
              </a:rPr>
              <a:t>的駕駛影片</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在此期間，受試者被要求將手移至方向盤上，想像自己正在接管控制</a:t>
            </a:r>
            <a:r>
              <a:rPr lang="en-US" altLang="zh-TW" sz="2800" b="1" dirty="0">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圓角 8">
            <a:extLst>
              <a:ext uri="{FF2B5EF4-FFF2-40B4-BE49-F238E27FC236}">
                <a16:creationId xmlns:a16="http://schemas.microsoft.com/office/drawing/2014/main" id="{E987F68C-2DF4-4A5B-9A5A-8BFFE7757736}"/>
              </a:ext>
            </a:extLst>
          </p:cNvPr>
          <p:cNvSpPr/>
          <p:nvPr/>
        </p:nvSpPr>
        <p:spPr>
          <a:xfrm>
            <a:off x="6598508" y="4935117"/>
            <a:ext cx="3336567" cy="208548"/>
          </a:xfrm>
          <a:prstGeom prst="roundRect">
            <a:avLst/>
          </a:prstGeom>
          <a:noFill/>
          <a:ln w="38100">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n>
                <a:solidFill>
                  <a:srgbClr val="C00000"/>
                </a:solidFill>
              </a:ln>
              <a:noFill/>
            </a:endParaRPr>
          </a:p>
        </p:txBody>
      </p:sp>
      <p:sp>
        <p:nvSpPr>
          <p:cNvPr id="10" name="文字方塊 9">
            <a:extLst>
              <a:ext uri="{FF2B5EF4-FFF2-40B4-BE49-F238E27FC236}">
                <a16:creationId xmlns:a16="http://schemas.microsoft.com/office/drawing/2014/main" id="{6E3A750E-B649-41A8-95A6-1D47E287A573}"/>
              </a:ext>
            </a:extLst>
          </p:cNvPr>
          <p:cNvSpPr txBox="1"/>
          <p:nvPr/>
        </p:nvSpPr>
        <p:spPr>
          <a:xfrm>
            <a:off x="10099269" y="4777781"/>
            <a:ext cx="1315453" cy="523220"/>
          </a:xfrm>
          <a:prstGeom prst="rect">
            <a:avLst/>
          </a:prstGeom>
          <a:noFill/>
        </p:spPr>
        <p:txBody>
          <a:bodyPr wrap="square" rtlCol="0">
            <a:spAutoFit/>
          </a:bodyPr>
          <a:lstStyle/>
          <a:p>
            <a:r>
              <a:rPr lang="zh-TW" altLang="en-US" sz="2800" b="1" dirty="0">
                <a:latin typeface="微軟正黑體" panose="020B0604030504040204" pitchFamily="34" charset="-120"/>
                <a:ea typeface="微軟正黑體" panose="020B0604030504040204" pitchFamily="34" charset="-120"/>
              </a:rPr>
              <a:t>受試者</a:t>
            </a:r>
          </a:p>
        </p:txBody>
      </p:sp>
      <p:sp>
        <p:nvSpPr>
          <p:cNvPr id="26" name="矩形 25">
            <a:extLst>
              <a:ext uri="{FF2B5EF4-FFF2-40B4-BE49-F238E27FC236}">
                <a16:creationId xmlns:a16="http://schemas.microsoft.com/office/drawing/2014/main" id="{387B0B88-AD8E-4467-85CE-ACD1F0DD5F96}"/>
              </a:ext>
            </a:extLst>
          </p:cNvPr>
          <p:cNvSpPr/>
          <p:nvPr/>
        </p:nvSpPr>
        <p:spPr>
          <a:xfrm>
            <a:off x="128500" y="2800536"/>
            <a:ext cx="11286222"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影片結束後會在螢幕上方顯示努力等級反應量表，並利用滑鼠點擊 </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詢問受試者在該路段駕駛的努力程度</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2988810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76202</TotalTime>
  <Words>1821</Words>
  <Application>Microsoft Office PowerPoint</Application>
  <PresentationFormat>寬螢幕</PresentationFormat>
  <Paragraphs>143</Paragraphs>
  <Slides>27</Slides>
  <Notes>27</Notes>
  <HiddenSlides>4</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27</vt:i4>
      </vt:variant>
    </vt:vector>
  </HeadingPairs>
  <TitlesOfParts>
    <vt:vector size="34" baseType="lpstr">
      <vt:lpstr>等线</vt:lpstr>
      <vt:lpstr>微軟正黑體</vt:lpstr>
      <vt:lpstr>新細明體</vt:lpstr>
      <vt:lpstr>Arial</vt:lpstr>
      <vt:lpstr>Calibri</vt:lpstr>
      <vt:lpstr>Calibri Light</vt:lpstr>
      <vt:lpstr>Office 佈景主題</vt:lpstr>
      <vt:lpstr>Prediction of effort and eye movement measures from driving scene components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870</cp:revision>
  <cp:lastPrinted>2020-02-05T01:20:37Z</cp:lastPrinted>
  <dcterms:created xsi:type="dcterms:W3CDTF">2019-09-16T01:58:32Z</dcterms:created>
  <dcterms:modified xsi:type="dcterms:W3CDTF">2020-04-24T04:34:51Z</dcterms:modified>
</cp:coreProperties>
</file>